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7" r:id="rId3"/>
    <p:sldId id="257" r:id="rId4"/>
    <p:sldId id="281" r:id="rId5"/>
    <p:sldId id="282" r:id="rId6"/>
    <p:sldId id="261" r:id="rId7"/>
    <p:sldId id="262" r:id="rId8"/>
    <p:sldId id="263" r:id="rId9"/>
    <p:sldId id="264" r:id="rId10"/>
    <p:sldId id="289" r:id="rId11"/>
    <p:sldId id="265" r:id="rId12"/>
    <p:sldId id="266" r:id="rId13"/>
    <p:sldId id="267" r:id="rId14"/>
    <p:sldId id="268" r:id="rId15"/>
    <p:sldId id="290" r:id="rId16"/>
    <p:sldId id="269" r:id="rId17"/>
    <p:sldId id="270" r:id="rId18"/>
    <p:sldId id="271" r:id="rId19"/>
    <p:sldId id="272" r:id="rId20"/>
    <p:sldId id="284" r:id="rId21"/>
    <p:sldId id="273" r:id="rId22"/>
    <p:sldId id="274" r:id="rId23"/>
    <p:sldId id="275" r:id="rId24"/>
    <p:sldId id="276" r:id="rId25"/>
    <p:sldId id="277" r:id="rId26"/>
    <p:sldId id="278" r:id="rId27"/>
    <p:sldId id="291" r:id="rId28"/>
    <p:sldId id="279" r:id="rId29"/>
    <p:sldId id="283" r:id="rId30"/>
    <p:sldId id="259" r:id="rId31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44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25E797-3A48-4539-A672-F8D77F3C9797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pl-PL"/>
        </a:p>
      </dgm:t>
    </dgm:pt>
    <dgm:pt modelId="{02B8049C-D9F7-47EC-8899-AA0AF83C9626}">
      <dgm:prSet phldrT="[Tekst]" phldr="1"/>
      <dgm:spPr/>
      <dgm:t>
        <a:bodyPr/>
        <a:lstStyle/>
        <a:p>
          <a:endParaRPr lang="pl-PL"/>
        </a:p>
      </dgm:t>
    </dgm:pt>
    <dgm:pt modelId="{113CF3F2-98BA-477B-9FA5-509F7194232F}" type="parTrans" cxnId="{7CEFC37B-36F3-4904-973C-6C62480CFEF4}">
      <dgm:prSet/>
      <dgm:spPr/>
      <dgm:t>
        <a:bodyPr/>
        <a:lstStyle/>
        <a:p>
          <a:endParaRPr lang="pl-PL"/>
        </a:p>
      </dgm:t>
    </dgm:pt>
    <dgm:pt modelId="{2B14C0FA-E623-4C7E-9A9B-D6ACEBF385D4}" type="sibTrans" cxnId="{7CEFC37B-36F3-4904-973C-6C62480CFEF4}">
      <dgm:prSet/>
      <dgm:spPr/>
      <dgm:t>
        <a:bodyPr/>
        <a:lstStyle/>
        <a:p>
          <a:endParaRPr lang="pl-PL"/>
        </a:p>
      </dgm:t>
    </dgm:pt>
    <dgm:pt modelId="{85A354E2-F986-49AF-A54D-4D4FEB14ACA3}">
      <dgm:prSet phldrT="[Tekst]" phldr="1"/>
      <dgm:spPr/>
      <dgm:t>
        <a:bodyPr/>
        <a:lstStyle/>
        <a:p>
          <a:endParaRPr lang="pl-PL"/>
        </a:p>
      </dgm:t>
    </dgm:pt>
    <dgm:pt modelId="{B2A79DAC-D2D4-4EF6-80F1-29A70A2E4E66}" type="parTrans" cxnId="{0E47044C-EB00-49FD-908E-9EA4B00E1B61}">
      <dgm:prSet/>
      <dgm:spPr/>
      <dgm:t>
        <a:bodyPr/>
        <a:lstStyle/>
        <a:p>
          <a:endParaRPr lang="pl-PL"/>
        </a:p>
      </dgm:t>
    </dgm:pt>
    <dgm:pt modelId="{2363B64E-304B-416F-87B2-A741259B609D}" type="sibTrans" cxnId="{0E47044C-EB00-49FD-908E-9EA4B00E1B61}">
      <dgm:prSet/>
      <dgm:spPr/>
      <dgm:t>
        <a:bodyPr/>
        <a:lstStyle/>
        <a:p>
          <a:endParaRPr lang="pl-PL"/>
        </a:p>
      </dgm:t>
    </dgm:pt>
    <dgm:pt modelId="{98CD398A-17CE-401A-98FA-4C933D95545D}">
      <dgm:prSet phldrT="[Tekst]" phldr="1"/>
      <dgm:spPr/>
      <dgm:t>
        <a:bodyPr/>
        <a:lstStyle/>
        <a:p>
          <a:endParaRPr lang="pl-PL"/>
        </a:p>
      </dgm:t>
    </dgm:pt>
    <dgm:pt modelId="{1293E1C8-CA7C-4972-8417-5ED1128EE962}" type="parTrans" cxnId="{67FDE114-E56E-42CE-A01F-669945A06963}">
      <dgm:prSet/>
      <dgm:spPr/>
      <dgm:t>
        <a:bodyPr/>
        <a:lstStyle/>
        <a:p>
          <a:endParaRPr lang="pl-PL"/>
        </a:p>
      </dgm:t>
    </dgm:pt>
    <dgm:pt modelId="{C9E87D81-ED8E-464D-AEC5-010E2FA3E8DD}" type="sibTrans" cxnId="{67FDE114-E56E-42CE-A01F-669945A06963}">
      <dgm:prSet/>
      <dgm:spPr/>
      <dgm:t>
        <a:bodyPr/>
        <a:lstStyle/>
        <a:p>
          <a:endParaRPr lang="pl-PL"/>
        </a:p>
      </dgm:t>
    </dgm:pt>
    <dgm:pt modelId="{6C439A85-4B83-4809-83C3-CDDF99DE7E83}">
      <dgm:prSet phldrT="[Tekst]" phldr="1"/>
      <dgm:spPr/>
      <dgm:t>
        <a:bodyPr/>
        <a:lstStyle/>
        <a:p>
          <a:endParaRPr lang="pl-PL"/>
        </a:p>
      </dgm:t>
    </dgm:pt>
    <dgm:pt modelId="{0C2BB78E-8346-4C12-B5B4-D57F1599DE33}" type="parTrans" cxnId="{8047D2BC-21BC-4BC2-A1FE-47435251D1E9}">
      <dgm:prSet/>
      <dgm:spPr/>
      <dgm:t>
        <a:bodyPr/>
        <a:lstStyle/>
        <a:p>
          <a:endParaRPr lang="pl-PL"/>
        </a:p>
      </dgm:t>
    </dgm:pt>
    <dgm:pt modelId="{7BE85B3A-7CFE-483A-880E-0DFE17F0ECEF}" type="sibTrans" cxnId="{8047D2BC-21BC-4BC2-A1FE-47435251D1E9}">
      <dgm:prSet/>
      <dgm:spPr/>
      <dgm:t>
        <a:bodyPr/>
        <a:lstStyle/>
        <a:p>
          <a:endParaRPr lang="pl-PL"/>
        </a:p>
      </dgm:t>
    </dgm:pt>
    <dgm:pt modelId="{48F5669D-4940-4F6E-A0B4-E36935480ABA}">
      <dgm:prSet phldrT="[Tekst]" phldr="1"/>
      <dgm:spPr/>
      <dgm:t>
        <a:bodyPr/>
        <a:lstStyle/>
        <a:p>
          <a:endParaRPr lang="pl-PL"/>
        </a:p>
      </dgm:t>
    </dgm:pt>
    <dgm:pt modelId="{E971C5F2-EB6B-455F-8B5A-BDB679F1EE7A}" type="parTrans" cxnId="{0A60D08B-3822-4ACC-970A-540FF5BEC0C0}">
      <dgm:prSet/>
      <dgm:spPr/>
      <dgm:t>
        <a:bodyPr/>
        <a:lstStyle/>
        <a:p>
          <a:endParaRPr lang="pl-PL"/>
        </a:p>
      </dgm:t>
    </dgm:pt>
    <dgm:pt modelId="{E214AEA1-1A5B-45E3-95A6-0E11CDF2D5B3}" type="sibTrans" cxnId="{0A60D08B-3822-4ACC-970A-540FF5BEC0C0}">
      <dgm:prSet/>
      <dgm:spPr/>
      <dgm:t>
        <a:bodyPr/>
        <a:lstStyle/>
        <a:p>
          <a:endParaRPr lang="pl-PL"/>
        </a:p>
      </dgm:t>
    </dgm:pt>
    <dgm:pt modelId="{FBEF0EF9-FBB9-4461-863F-1251BEC8E728}">
      <dgm:prSet phldrT="[Tekst]" phldr="1"/>
      <dgm:spPr/>
      <dgm:t>
        <a:bodyPr/>
        <a:lstStyle/>
        <a:p>
          <a:endParaRPr lang="pl-PL"/>
        </a:p>
      </dgm:t>
    </dgm:pt>
    <dgm:pt modelId="{71267C79-F25F-43A7-B080-FCFEC2C1FB7C}" type="parTrans" cxnId="{8B53210B-75DB-4478-9BF5-6EABA244A272}">
      <dgm:prSet/>
      <dgm:spPr/>
      <dgm:t>
        <a:bodyPr/>
        <a:lstStyle/>
        <a:p>
          <a:endParaRPr lang="pl-PL"/>
        </a:p>
      </dgm:t>
    </dgm:pt>
    <dgm:pt modelId="{C17BC9B3-E0A9-4D4E-A93F-119E1B1E2E97}" type="sibTrans" cxnId="{8B53210B-75DB-4478-9BF5-6EABA244A272}">
      <dgm:prSet/>
      <dgm:spPr/>
      <dgm:t>
        <a:bodyPr/>
        <a:lstStyle/>
        <a:p>
          <a:endParaRPr lang="pl-PL"/>
        </a:p>
      </dgm:t>
    </dgm:pt>
    <dgm:pt modelId="{92F83D88-908C-4D81-AE43-F4A777CA8129}">
      <dgm:prSet phldrT="[Tekst]" phldr="1"/>
      <dgm:spPr/>
      <dgm:t>
        <a:bodyPr/>
        <a:lstStyle/>
        <a:p>
          <a:endParaRPr lang="pl-PL"/>
        </a:p>
      </dgm:t>
    </dgm:pt>
    <dgm:pt modelId="{15DCB8AD-1B67-40DB-8BBA-B196098AEAC8}" type="parTrans" cxnId="{E3E69A3D-23F9-4EB0-B96A-1A681A82C64E}">
      <dgm:prSet/>
      <dgm:spPr/>
      <dgm:t>
        <a:bodyPr/>
        <a:lstStyle/>
        <a:p>
          <a:endParaRPr lang="pl-PL"/>
        </a:p>
      </dgm:t>
    </dgm:pt>
    <dgm:pt modelId="{FE0223F4-AE3A-4787-83D5-C4139B60D085}" type="sibTrans" cxnId="{E3E69A3D-23F9-4EB0-B96A-1A681A82C64E}">
      <dgm:prSet/>
      <dgm:spPr/>
      <dgm:t>
        <a:bodyPr/>
        <a:lstStyle/>
        <a:p>
          <a:endParaRPr lang="pl-PL"/>
        </a:p>
      </dgm:t>
    </dgm:pt>
    <dgm:pt modelId="{B3F7830E-D011-4FCE-81FB-0262280734BA}">
      <dgm:prSet phldrT="[Tekst]" phldr="1"/>
      <dgm:spPr/>
      <dgm:t>
        <a:bodyPr/>
        <a:lstStyle/>
        <a:p>
          <a:endParaRPr lang="pl-PL"/>
        </a:p>
      </dgm:t>
    </dgm:pt>
    <dgm:pt modelId="{69A4C0D8-DD63-4B30-8FC6-F74D61051DDA}" type="parTrans" cxnId="{A31DE540-CF69-4DC8-8B1A-59EC81FF906B}">
      <dgm:prSet/>
      <dgm:spPr/>
      <dgm:t>
        <a:bodyPr/>
        <a:lstStyle/>
        <a:p>
          <a:endParaRPr lang="pl-PL"/>
        </a:p>
      </dgm:t>
    </dgm:pt>
    <dgm:pt modelId="{FC1C8230-FE2B-467B-9C5C-8A97E9EF6194}" type="sibTrans" cxnId="{A31DE540-CF69-4DC8-8B1A-59EC81FF906B}">
      <dgm:prSet/>
      <dgm:spPr/>
      <dgm:t>
        <a:bodyPr/>
        <a:lstStyle/>
        <a:p>
          <a:endParaRPr lang="pl-PL"/>
        </a:p>
      </dgm:t>
    </dgm:pt>
    <dgm:pt modelId="{3E032E0D-3F95-46BC-8817-90F86B9AB14E}">
      <dgm:prSet phldrT="[Tekst]" phldr="1"/>
      <dgm:spPr/>
      <dgm:t>
        <a:bodyPr/>
        <a:lstStyle/>
        <a:p>
          <a:endParaRPr lang="pl-PL"/>
        </a:p>
      </dgm:t>
    </dgm:pt>
    <dgm:pt modelId="{964E8946-12AB-4B7A-AE78-0C8D21663DFA}" type="parTrans" cxnId="{534AFCB1-B2BF-41A6-87B6-7483595313F6}">
      <dgm:prSet/>
      <dgm:spPr/>
      <dgm:t>
        <a:bodyPr/>
        <a:lstStyle/>
        <a:p>
          <a:endParaRPr lang="pl-PL"/>
        </a:p>
      </dgm:t>
    </dgm:pt>
    <dgm:pt modelId="{4C7F4E83-B98C-4E87-9EAE-79EACB33C041}" type="sibTrans" cxnId="{534AFCB1-B2BF-41A6-87B6-7483595313F6}">
      <dgm:prSet/>
      <dgm:spPr/>
      <dgm:t>
        <a:bodyPr/>
        <a:lstStyle/>
        <a:p>
          <a:endParaRPr lang="pl-PL"/>
        </a:p>
      </dgm:t>
    </dgm:pt>
    <dgm:pt modelId="{328EF198-42D2-4FBB-994B-51D88F6DD815}" type="pres">
      <dgm:prSet presAssocID="{E525E797-3A48-4539-A672-F8D77F3C9797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C39CA243-41FC-4B84-BA97-08EC28BA1695}" type="pres">
      <dgm:prSet presAssocID="{02B8049C-D9F7-47EC-8899-AA0AF83C9626}" presName="horFlow" presStyleCnt="0"/>
      <dgm:spPr/>
    </dgm:pt>
    <dgm:pt modelId="{80A048D2-BB9A-4E4F-92BB-13779A2288EA}" type="pres">
      <dgm:prSet presAssocID="{02B8049C-D9F7-47EC-8899-AA0AF83C9626}" presName="bigChev" presStyleLbl="node1" presStyleIdx="0" presStyleCnt="3"/>
      <dgm:spPr/>
      <dgm:t>
        <a:bodyPr/>
        <a:lstStyle/>
        <a:p>
          <a:endParaRPr lang="pl-PL"/>
        </a:p>
      </dgm:t>
    </dgm:pt>
    <dgm:pt modelId="{8A5E4E20-938C-4BAE-934E-9E928CBDBF48}" type="pres">
      <dgm:prSet presAssocID="{B2A79DAC-D2D4-4EF6-80F1-29A70A2E4E66}" presName="parTrans" presStyleCnt="0"/>
      <dgm:spPr/>
    </dgm:pt>
    <dgm:pt modelId="{08CE522A-1169-4A79-A5BB-959C83982E24}" type="pres">
      <dgm:prSet presAssocID="{85A354E2-F986-49AF-A54D-4D4FEB14ACA3}" presName="node" presStyleLbl="align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1FDFCA0-FC0F-4EAA-9AE0-E66BF6DFB9C0}" type="pres">
      <dgm:prSet presAssocID="{2363B64E-304B-416F-87B2-A741259B609D}" presName="sibTrans" presStyleCnt="0"/>
      <dgm:spPr/>
    </dgm:pt>
    <dgm:pt modelId="{093E1FF6-ECB2-454E-AD79-2F5D62196BED}" type="pres">
      <dgm:prSet presAssocID="{98CD398A-17CE-401A-98FA-4C933D95545D}" presName="node" presStyleLbl="align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DDF299D-8F60-48D6-8FAD-3AB3DD4E4AB0}" type="pres">
      <dgm:prSet presAssocID="{02B8049C-D9F7-47EC-8899-AA0AF83C9626}" presName="vSp" presStyleCnt="0"/>
      <dgm:spPr/>
    </dgm:pt>
    <dgm:pt modelId="{1F3F3122-FA64-4418-8C32-E3945308230A}" type="pres">
      <dgm:prSet presAssocID="{6C439A85-4B83-4809-83C3-CDDF99DE7E83}" presName="horFlow" presStyleCnt="0"/>
      <dgm:spPr/>
    </dgm:pt>
    <dgm:pt modelId="{9EFA2A0C-EEE2-4852-9674-38AE06D03A42}" type="pres">
      <dgm:prSet presAssocID="{6C439A85-4B83-4809-83C3-CDDF99DE7E83}" presName="bigChev" presStyleLbl="node1" presStyleIdx="1" presStyleCnt="3"/>
      <dgm:spPr/>
      <dgm:t>
        <a:bodyPr/>
        <a:lstStyle/>
        <a:p>
          <a:endParaRPr lang="pl-PL"/>
        </a:p>
      </dgm:t>
    </dgm:pt>
    <dgm:pt modelId="{51222BC5-9DED-47FC-8F3F-04E9518EA2A8}" type="pres">
      <dgm:prSet presAssocID="{E971C5F2-EB6B-455F-8B5A-BDB679F1EE7A}" presName="parTrans" presStyleCnt="0"/>
      <dgm:spPr/>
    </dgm:pt>
    <dgm:pt modelId="{4673AFBE-C538-4BD3-B4E5-286721448238}" type="pres">
      <dgm:prSet presAssocID="{48F5669D-4940-4F6E-A0B4-E36935480ABA}" presName="node" presStyleLbl="align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26BA362-07ED-4CC0-B0CE-98F966209C72}" type="pres">
      <dgm:prSet presAssocID="{E214AEA1-1A5B-45E3-95A6-0E11CDF2D5B3}" presName="sibTrans" presStyleCnt="0"/>
      <dgm:spPr/>
    </dgm:pt>
    <dgm:pt modelId="{E6074C37-063E-4C21-9A38-D141EC772F1B}" type="pres">
      <dgm:prSet presAssocID="{FBEF0EF9-FBB9-4461-863F-1251BEC8E728}" presName="node" presStyleLbl="align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1480FBE-47D0-4128-AC1A-9C98B7E67B85}" type="pres">
      <dgm:prSet presAssocID="{6C439A85-4B83-4809-83C3-CDDF99DE7E83}" presName="vSp" presStyleCnt="0"/>
      <dgm:spPr/>
    </dgm:pt>
    <dgm:pt modelId="{4BA9527D-993C-48A1-BFA4-45C8919B9501}" type="pres">
      <dgm:prSet presAssocID="{92F83D88-908C-4D81-AE43-F4A777CA8129}" presName="horFlow" presStyleCnt="0"/>
      <dgm:spPr/>
    </dgm:pt>
    <dgm:pt modelId="{53790CC9-8D73-4FE8-84F4-0AEB075B050D}" type="pres">
      <dgm:prSet presAssocID="{92F83D88-908C-4D81-AE43-F4A777CA8129}" presName="bigChev" presStyleLbl="node1" presStyleIdx="2" presStyleCnt="3"/>
      <dgm:spPr/>
      <dgm:t>
        <a:bodyPr/>
        <a:lstStyle/>
        <a:p>
          <a:endParaRPr lang="pl-PL"/>
        </a:p>
      </dgm:t>
    </dgm:pt>
    <dgm:pt modelId="{A9AFBDAD-59F9-4F12-90AC-6385C536BC2C}" type="pres">
      <dgm:prSet presAssocID="{69A4C0D8-DD63-4B30-8FC6-F74D61051DDA}" presName="parTrans" presStyleCnt="0"/>
      <dgm:spPr/>
    </dgm:pt>
    <dgm:pt modelId="{29387199-6AF1-4726-9B4A-86953E82232D}" type="pres">
      <dgm:prSet presAssocID="{B3F7830E-D011-4FCE-81FB-0262280734BA}" presName="node" presStyleLbl="align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F8792C5-857A-4B8A-82F1-75A577939BB0}" type="pres">
      <dgm:prSet presAssocID="{FC1C8230-FE2B-467B-9C5C-8A97E9EF6194}" presName="sibTrans" presStyleCnt="0"/>
      <dgm:spPr/>
    </dgm:pt>
    <dgm:pt modelId="{CBA2FEF8-E0D8-4167-A4C7-0ED4DEAF4E72}" type="pres">
      <dgm:prSet presAssocID="{3E032E0D-3F95-46BC-8817-90F86B9AB14E}" presName="node" presStyleLbl="align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D482AA3B-C9CF-4B1F-AC84-CF0B9B740FCF}" type="presOf" srcId="{02B8049C-D9F7-47EC-8899-AA0AF83C9626}" destId="{80A048D2-BB9A-4E4F-92BB-13779A2288EA}" srcOrd="0" destOrd="0" presId="urn:microsoft.com/office/officeart/2005/8/layout/lProcess3"/>
    <dgm:cxn modelId="{ED737B0B-1AB3-433E-9C7B-D84C634A0E6F}" type="presOf" srcId="{E525E797-3A48-4539-A672-F8D77F3C9797}" destId="{328EF198-42D2-4FBB-994B-51D88F6DD815}" srcOrd="0" destOrd="0" presId="urn:microsoft.com/office/officeart/2005/8/layout/lProcess3"/>
    <dgm:cxn modelId="{30A96EC2-BD3F-43D5-B4B6-1AEAD0CA3734}" type="presOf" srcId="{48F5669D-4940-4F6E-A0B4-E36935480ABA}" destId="{4673AFBE-C538-4BD3-B4E5-286721448238}" srcOrd="0" destOrd="0" presId="urn:microsoft.com/office/officeart/2005/8/layout/lProcess3"/>
    <dgm:cxn modelId="{A31DE540-CF69-4DC8-8B1A-59EC81FF906B}" srcId="{92F83D88-908C-4D81-AE43-F4A777CA8129}" destId="{B3F7830E-D011-4FCE-81FB-0262280734BA}" srcOrd="0" destOrd="0" parTransId="{69A4C0D8-DD63-4B30-8FC6-F74D61051DDA}" sibTransId="{FC1C8230-FE2B-467B-9C5C-8A97E9EF6194}"/>
    <dgm:cxn modelId="{4B2B6527-C55A-4AB1-B3B8-276655F2FA85}" type="presOf" srcId="{85A354E2-F986-49AF-A54D-4D4FEB14ACA3}" destId="{08CE522A-1169-4A79-A5BB-959C83982E24}" srcOrd="0" destOrd="0" presId="urn:microsoft.com/office/officeart/2005/8/layout/lProcess3"/>
    <dgm:cxn modelId="{67FDE114-E56E-42CE-A01F-669945A06963}" srcId="{02B8049C-D9F7-47EC-8899-AA0AF83C9626}" destId="{98CD398A-17CE-401A-98FA-4C933D95545D}" srcOrd="1" destOrd="0" parTransId="{1293E1C8-CA7C-4972-8417-5ED1128EE962}" sibTransId="{C9E87D81-ED8E-464D-AEC5-010E2FA3E8DD}"/>
    <dgm:cxn modelId="{8047D2BC-21BC-4BC2-A1FE-47435251D1E9}" srcId="{E525E797-3A48-4539-A672-F8D77F3C9797}" destId="{6C439A85-4B83-4809-83C3-CDDF99DE7E83}" srcOrd="1" destOrd="0" parTransId="{0C2BB78E-8346-4C12-B5B4-D57F1599DE33}" sibTransId="{7BE85B3A-7CFE-483A-880E-0DFE17F0ECEF}"/>
    <dgm:cxn modelId="{C641E1F4-F2F4-4B10-98D9-187230D95F2B}" type="presOf" srcId="{92F83D88-908C-4D81-AE43-F4A777CA8129}" destId="{53790CC9-8D73-4FE8-84F4-0AEB075B050D}" srcOrd="0" destOrd="0" presId="urn:microsoft.com/office/officeart/2005/8/layout/lProcess3"/>
    <dgm:cxn modelId="{E3E69A3D-23F9-4EB0-B96A-1A681A82C64E}" srcId="{E525E797-3A48-4539-A672-F8D77F3C9797}" destId="{92F83D88-908C-4D81-AE43-F4A777CA8129}" srcOrd="2" destOrd="0" parTransId="{15DCB8AD-1B67-40DB-8BBA-B196098AEAC8}" sibTransId="{FE0223F4-AE3A-4787-83D5-C4139B60D085}"/>
    <dgm:cxn modelId="{2ABA1986-A16F-4011-9153-528553C3E475}" type="presOf" srcId="{B3F7830E-D011-4FCE-81FB-0262280734BA}" destId="{29387199-6AF1-4726-9B4A-86953E82232D}" srcOrd="0" destOrd="0" presId="urn:microsoft.com/office/officeart/2005/8/layout/lProcess3"/>
    <dgm:cxn modelId="{99648700-C456-49B3-9A98-B9DDE08EC2BC}" type="presOf" srcId="{6C439A85-4B83-4809-83C3-CDDF99DE7E83}" destId="{9EFA2A0C-EEE2-4852-9674-38AE06D03A42}" srcOrd="0" destOrd="0" presId="urn:microsoft.com/office/officeart/2005/8/layout/lProcess3"/>
    <dgm:cxn modelId="{8B53210B-75DB-4478-9BF5-6EABA244A272}" srcId="{6C439A85-4B83-4809-83C3-CDDF99DE7E83}" destId="{FBEF0EF9-FBB9-4461-863F-1251BEC8E728}" srcOrd="1" destOrd="0" parTransId="{71267C79-F25F-43A7-B080-FCFEC2C1FB7C}" sibTransId="{C17BC9B3-E0A9-4D4E-A93F-119E1B1E2E97}"/>
    <dgm:cxn modelId="{0E47044C-EB00-49FD-908E-9EA4B00E1B61}" srcId="{02B8049C-D9F7-47EC-8899-AA0AF83C9626}" destId="{85A354E2-F986-49AF-A54D-4D4FEB14ACA3}" srcOrd="0" destOrd="0" parTransId="{B2A79DAC-D2D4-4EF6-80F1-29A70A2E4E66}" sibTransId="{2363B64E-304B-416F-87B2-A741259B609D}"/>
    <dgm:cxn modelId="{0A60D08B-3822-4ACC-970A-540FF5BEC0C0}" srcId="{6C439A85-4B83-4809-83C3-CDDF99DE7E83}" destId="{48F5669D-4940-4F6E-A0B4-E36935480ABA}" srcOrd="0" destOrd="0" parTransId="{E971C5F2-EB6B-455F-8B5A-BDB679F1EE7A}" sibTransId="{E214AEA1-1A5B-45E3-95A6-0E11CDF2D5B3}"/>
    <dgm:cxn modelId="{351718F0-6F32-44DB-9134-ADE0BB15B8EB}" type="presOf" srcId="{98CD398A-17CE-401A-98FA-4C933D95545D}" destId="{093E1FF6-ECB2-454E-AD79-2F5D62196BED}" srcOrd="0" destOrd="0" presId="urn:microsoft.com/office/officeart/2005/8/layout/lProcess3"/>
    <dgm:cxn modelId="{1114C790-03EE-42C0-AC06-716C18A7BB68}" type="presOf" srcId="{FBEF0EF9-FBB9-4461-863F-1251BEC8E728}" destId="{E6074C37-063E-4C21-9A38-D141EC772F1B}" srcOrd="0" destOrd="0" presId="urn:microsoft.com/office/officeart/2005/8/layout/lProcess3"/>
    <dgm:cxn modelId="{534AFCB1-B2BF-41A6-87B6-7483595313F6}" srcId="{92F83D88-908C-4D81-AE43-F4A777CA8129}" destId="{3E032E0D-3F95-46BC-8817-90F86B9AB14E}" srcOrd="1" destOrd="0" parTransId="{964E8946-12AB-4B7A-AE78-0C8D21663DFA}" sibTransId="{4C7F4E83-B98C-4E87-9EAE-79EACB33C041}"/>
    <dgm:cxn modelId="{8B3ADB41-C717-476D-B6FF-F46CE97A455D}" type="presOf" srcId="{3E032E0D-3F95-46BC-8817-90F86B9AB14E}" destId="{CBA2FEF8-E0D8-4167-A4C7-0ED4DEAF4E72}" srcOrd="0" destOrd="0" presId="urn:microsoft.com/office/officeart/2005/8/layout/lProcess3"/>
    <dgm:cxn modelId="{7CEFC37B-36F3-4904-973C-6C62480CFEF4}" srcId="{E525E797-3A48-4539-A672-F8D77F3C9797}" destId="{02B8049C-D9F7-47EC-8899-AA0AF83C9626}" srcOrd="0" destOrd="0" parTransId="{113CF3F2-98BA-477B-9FA5-509F7194232F}" sibTransId="{2B14C0FA-E623-4C7E-9A9B-D6ACEBF385D4}"/>
    <dgm:cxn modelId="{B774F1A6-C260-4351-9318-447677E50C91}" type="presParOf" srcId="{328EF198-42D2-4FBB-994B-51D88F6DD815}" destId="{C39CA243-41FC-4B84-BA97-08EC28BA1695}" srcOrd="0" destOrd="0" presId="urn:microsoft.com/office/officeart/2005/8/layout/lProcess3"/>
    <dgm:cxn modelId="{737CC693-5927-4C81-ACED-5D17EB76A058}" type="presParOf" srcId="{C39CA243-41FC-4B84-BA97-08EC28BA1695}" destId="{80A048D2-BB9A-4E4F-92BB-13779A2288EA}" srcOrd="0" destOrd="0" presId="urn:microsoft.com/office/officeart/2005/8/layout/lProcess3"/>
    <dgm:cxn modelId="{89D6F991-F9F4-4099-B7D1-F377633F4274}" type="presParOf" srcId="{C39CA243-41FC-4B84-BA97-08EC28BA1695}" destId="{8A5E4E20-938C-4BAE-934E-9E928CBDBF48}" srcOrd="1" destOrd="0" presId="urn:microsoft.com/office/officeart/2005/8/layout/lProcess3"/>
    <dgm:cxn modelId="{060F8FE1-0A17-49FB-959E-4EB3A54008AD}" type="presParOf" srcId="{C39CA243-41FC-4B84-BA97-08EC28BA1695}" destId="{08CE522A-1169-4A79-A5BB-959C83982E24}" srcOrd="2" destOrd="0" presId="urn:microsoft.com/office/officeart/2005/8/layout/lProcess3"/>
    <dgm:cxn modelId="{11A6466F-8312-4588-B2D5-7925E9F664D6}" type="presParOf" srcId="{C39CA243-41FC-4B84-BA97-08EC28BA1695}" destId="{01FDFCA0-FC0F-4EAA-9AE0-E66BF6DFB9C0}" srcOrd="3" destOrd="0" presId="urn:microsoft.com/office/officeart/2005/8/layout/lProcess3"/>
    <dgm:cxn modelId="{CB90F950-1379-439A-AB4D-982B40588FE0}" type="presParOf" srcId="{C39CA243-41FC-4B84-BA97-08EC28BA1695}" destId="{093E1FF6-ECB2-454E-AD79-2F5D62196BED}" srcOrd="4" destOrd="0" presId="urn:microsoft.com/office/officeart/2005/8/layout/lProcess3"/>
    <dgm:cxn modelId="{36E3597E-2EAE-4712-B978-7545BC3F04E6}" type="presParOf" srcId="{328EF198-42D2-4FBB-994B-51D88F6DD815}" destId="{ADDF299D-8F60-48D6-8FAD-3AB3DD4E4AB0}" srcOrd="1" destOrd="0" presId="urn:microsoft.com/office/officeart/2005/8/layout/lProcess3"/>
    <dgm:cxn modelId="{DD3C321F-4875-4EF1-831D-D163CB42E9E8}" type="presParOf" srcId="{328EF198-42D2-4FBB-994B-51D88F6DD815}" destId="{1F3F3122-FA64-4418-8C32-E3945308230A}" srcOrd="2" destOrd="0" presId="urn:microsoft.com/office/officeart/2005/8/layout/lProcess3"/>
    <dgm:cxn modelId="{A02BBAC1-92C4-4A03-95D6-53302CB121DC}" type="presParOf" srcId="{1F3F3122-FA64-4418-8C32-E3945308230A}" destId="{9EFA2A0C-EEE2-4852-9674-38AE06D03A42}" srcOrd="0" destOrd="0" presId="urn:microsoft.com/office/officeart/2005/8/layout/lProcess3"/>
    <dgm:cxn modelId="{799C450B-21B7-481A-944E-883C50C4ED31}" type="presParOf" srcId="{1F3F3122-FA64-4418-8C32-E3945308230A}" destId="{51222BC5-9DED-47FC-8F3F-04E9518EA2A8}" srcOrd="1" destOrd="0" presId="urn:microsoft.com/office/officeart/2005/8/layout/lProcess3"/>
    <dgm:cxn modelId="{ED0E3FF3-97CD-4460-87E8-98D142662A1F}" type="presParOf" srcId="{1F3F3122-FA64-4418-8C32-E3945308230A}" destId="{4673AFBE-C538-4BD3-B4E5-286721448238}" srcOrd="2" destOrd="0" presId="urn:microsoft.com/office/officeart/2005/8/layout/lProcess3"/>
    <dgm:cxn modelId="{8A81BF80-7A7D-4A12-B377-916DCBC9905F}" type="presParOf" srcId="{1F3F3122-FA64-4418-8C32-E3945308230A}" destId="{326BA362-07ED-4CC0-B0CE-98F966209C72}" srcOrd="3" destOrd="0" presId="urn:microsoft.com/office/officeart/2005/8/layout/lProcess3"/>
    <dgm:cxn modelId="{C9880E05-3F6F-4466-BE93-1F240C816582}" type="presParOf" srcId="{1F3F3122-FA64-4418-8C32-E3945308230A}" destId="{E6074C37-063E-4C21-9A38-D141EC772F1B}" srcOrd="4" destOrd="0" presId="urn:microsoft.com/office/officeart/2005/8/layout/lProcess3"/>
    <dgm:cxn modelId="{6AEA8CDF-5BA7-46B0-A822-979E93C566BC}" type="presParOf" srcId="{328EF198-42D2-4FBB-994B-51D88F6DD815}" destId="{31480FBE-47D0-4128-AC1A-9C98B7E67B85}" srcOrd="3" destOrd="0" presId="urn:microsoft.com/office/officeart/2005/8/layout/lProcess3"/>
    <dgm:cxn modelId="{DC24056A-BC0B-4548-AE30-ABDEE8C34F3D}" type="presParOf" srcId="{328EF198-42D2-4FBB-994B-51D88F6DD815}" destId="{4BA9527D-993C-48A1-BFA4-45C8919B9501}" srcOrd="4" destOrd="0" presId="urn:microsoft.com/office/officeart/2005/8/layout/lProcess3"/>
    <dgm:cxn modelId="{944C7BA9-A1FB-4347-A9D4-33D7D85C084C}" type="presParOf" srcId="{4BA9527D-993C-48A1-BFA4-45C8919B9501}" destId="{53790CC9-8D73-4FE8-84F4-0AEB075B050D}" srcOrd="0" destOrd="0" presId="urn:microsoft.com/office/officeart/2005/8/layout/lProcess3"/>
    <dgm:cxn modelId="{7BC7D10E-FDBE-4BFE-A0A4-244AE2206406}" type="presParOf" srcId="{4BA9527D-993C-48A1-BFA4-45C8919B9501}" destId="{A9AFBDAD-59F9-4F12-90AC-6385C536BC2C}" srcOrd="1" destOrd="0" presId="urn:microsoft.com/office/officeart/2005/8/layout/lProcess3"/>
    <dgm:cxn modelId="{F78171DB-C326-40D9-9636-895112EC686C}" type="presParOf" srcId="{4BA9527D-993C-48A1-BFA4-45C8919B9501}" destId="{29387199-6AF1-4726-9B4A-86953E82232D}" srcOrd="2" destOrd="0" presId="urn:microsoft.com/office/officeart/2005/8/layout/lProcess3"/>
    <dgm:cxn modelId="{5A0FF90C-9A64-4A70-9A56-42B2B51ACB3D}" type="presParOf" srcId="{4BA9527D-993C-48A1-BFA4-45C8919B9501}" destId="{7F8792C5-857A-4B8A-82F1-75A577939BB0}" srcOrd="3" destOrd="0" presId="urn:microsoft.com/office/officeart/2005/8/layout/lProcess3"/>
    <dgm:cxn modelId="{2DC4E0B4-3020-4ED1-BC19-00E2C7E692E3}" type="presParOf" srcId="{4BA9527D-993C-48A1-BFA4-45C8919B9501}" destId="{CBA2FEF8-E0D8-4167-A4C7-0ED4DEAF4E72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A048D2-BB9A-4E4F-92BB-13779A2288EA}">
      <dsp:nvSpPr>
        <dsp:cNvPr id="0" name=""/>
        <dsp:cNvSpPr/>
      </dsp:nvSpPr>
      <dsp:spPr>
        <a:xfrm>
          <a:off x="306628" y="155"/>
          <a:ext cx="1114970" cy="44598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600" kern="1200"/>
        </a:p>
      </dsp:txBody>
      <dsp:txXfrm>
        <a:off x="529622" y="155"/>
        <a:ext cx="668982" cy="445988"/>
      </dsp:txXfrm>
    </dsp:sp>
    <dsp:sp modelId="{08CE522A-1169-4A79-A5BB-959C83982E24}">
      <dsp:nvSpPr>
        <dsp:cNvPr id="0" name=""/>
        <dsp:cNvSpPr/>
      </dsp:nvSpPr>
      <dsp:spPr>
        <a:xfrm>
          <a:off x="1276652" y="38064"/>
          <a:ext cx="925425" cy="37017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400" kern="1200"/>
        </a:p>
      </dsp:txBody>
      <dsp:txXfrm>
        <a:off x="1461737" y="38064"/>
        <a:ext cx="555255" cy="370170"/>
      </dsp:txXfrm>
    </dsp:sp>
    <dsp:sp modelId="{093E1FF6-ECB2-454E-AD79-2F5D62196BED}">
      <dsp:nvSpPr>
        <dsp:cNvPr id="0" name=""/>
        <dsp:cNvSpPr/>
      </dsp:nvSpPr>
      <dsp:spPr>
        <a:xfrm>
          <a:off x="2072518" y="38064"/>
          <a:ext cx="925425" cy="37017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400" kern="1200"/>
        </a:p>
      </dsp:txBody>
      <dsp:txXfrm>
        <a:off x="2257603" y="38064"/>
        <a:ext cx="555255" cy="370170"/>
      </dsp:txXfrm>
    </dsp:sp>
    <dsp:sp modelId="{9EFA2A0C-EEE2-4852-9674-38AE06D03A42}">
      <dsp:nvSpPr>
        <dsp:cNvPr id="0" name=""/>
        <dsp:cNvSpPr/>
      </dsp:nvSpPr>
      <dsp:spPr>
        <a:xfrm>
          <a:off x="306628" y="508582"/>
          <a:ext cx="1114970" cy="44598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600" kern="1200"/>
        </a:p>
      </dsp:txBody>
      <dsp:txXfrm>
        <a:off x="529622" y="508582"/>
        <a:ext cx="668982" cy="445988"/>
      </dsp:txXfrm>
    </dsp:sp>
    <dsp:sp modelId="{4673AFBE-C538-4BD3-B4E5-286721448238}">
      <dsp:nvSpPr>
        <dsp:cNvPr id="0" name=""/>
        <dsp:cNvSpPr/>
      </dsp:nvSpPr>
      <dsp:spPr>
        <a:xfrm>
          <a:off x="1276652" y="546491"/>
          <a:ext cx="925425" cy="37017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400" kern="1200"/>
        </a:p>
      </dsp:txBody>
      <dsp:txXfrm>
        <a:off x="1461737" y="546491"/>
        <a:ext cx="555255" cy="370170"/>
      </dsp:txXfrm>
    </dsp:sp>
    <dsp:sp modelId="{E6074C37-063E-4C21-9A38-D141EC772F1B}">
      <dsp:nvSpPr>
        <dsp:cNvPr id="0" name=""/>
        <dsp:cNvSpPr/>
      </dsp:nvSpPr>
      <dsp:spPr>
        <a:xfrm>
          <a:off x="2072518" y="546491"/>
          <a:ext cx="925425" cy="37017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400" kern="1200"/>
        </a:p>
      </dsp:txBody>
      <dsp:txXfrm>
        <a:off x="2257603" y="546491"/>
        <a:ext cx="555255" cy="370170"/>
      </dsp:txXfrm>
    </dsp:sp>
    <dsp:sp modelId="{53790CC9-8D73-4FE8-84F4-0AEB075B050D}">
      <dsp:nvSpPr>
        <dsp:cNvPr id="0" name=""/>
        <dsp:cNvSpPr/>
      </dsp:nvSpPr>
      <dsp:spPr>
        <a:xfrm>
          <a:off x="306628" y="1017008"/>
          <a:ext cx="1114970" cy="44598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600" kern="1200"/>
        </a:p>
      </dsp:txBody>
      <dsp:txXfrm>
        <a:off x="529622" y="1017008"/>
        <a:ext cx="668982" cy="445988"/>
      </dsp:txXfrm>
    </dsp:sp>
    <dsp:sp modelId="{29387199-6AF1-4726-9B4A-86953E82232D}">
      <dsp:nvSpPr>
        <dsp:cNvPr id="0" name=""/>
        <dsp:cNvSpPr/>
      </dsp:nvSpPr>
      <dsp:spPr>
        <a:xfrm>
          <a:off x="1276652" y="1054917"/>
          <a:ext cx="925425" cy="37017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400" kern="1200"/>
        </a:p>
      </dsp:txBody>
      <dsp:txXfrm>
        <a:off x="1461737" y="1054917"/>
        <a:ext cx="555255" cy="370170"/>
      </dsp:txXfrm>
    </dsp:sp>
    <dsp:sp modelId="{CBA2FEF8-E0D8-4167-A4C7-0ED4DEAF4E72}">
      <dsp:nvSpPr>
        <dsp:cNvPr id="0" name=""/>
        <dsp:cNvSpPr/>
      </dsp:nvSpPr>
      <dsp:spPr>
        <a:xfrm>
          <a:off x="2072518" y="1054917"/>
          <a:ext cx="925425" cy="370170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400" kern="1200"/>
        </a:p>
      </dsp:txBody>
      <dsp:txXfrm>
        <a:off x="2257603" y="1054917"/>
        <a:ext cx="555255" cy="3701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3786727-4A0E-4481-A10A-3D2080DFDD17}" type="datetimeFigureOut">
              <a:rPr lang="pl-PL" smtClean="0"/>
              <a:t>2020-04-09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9EBAE397-7772-4308-987B-2265360F9A35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2664740"/>
          </a:xfrm>
        </p:spPr>
        <p:txBody>
          <a:bodyPr>
            <a:normAutofit/>
          </a:bodyPr>
          <a:lstStyle/>
          <a:p>
            <a:pPr algn="ctr"/>
            <a:r>
              <a:rPr lang="pl-PL" b="1" dirty="0">
                <a:solidFill>
                  <a:schemeClr val="tx1"/>
                </a:solidFill>
              </a:rPr>
              <a:t>Dzieci a </a:t>
            </a:r>
            <a:r>
              <a:rPr lang="pl-PL" b="1" dirty="0" err="1" smtClean="0">
                <a:solidFill>
                  <a:schemeClr val="tx1"/>
                </a:solidFill>
              </a:rPr>
              <a:t>koronawirus</a:t>
            </a:r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4733365" y="5661248"/>
            <a:ext cx="3309803" cy="360040"/>
          </a:xfrm>
        </p:spPr>
        <p:txBody>
          <a:bodyPr>
            <a:normAutofit lnSpcReduction="10000"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30 marca 2020 r.</a:t>
            </a:r>
            <a:endParaRPr lang="pl-PL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002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68580" indent="0" fontAlgn="base">
              <a:buNone/>
            </a:pPr>
            <a:r>
              <a:rPr lang="pl-PL" sz="2800" b="1" i="1" dirty="0"/>
              <a:t>„Dziecko chce wiedzieć, </a:t>
            </a:r>
            <a:r>
              <a:rPr lang="pl-PL" sz="2800" b="1" i="1" dirty="0" smtClean="0"/>
              <a:t>               czyś </a:t>
            </a:r>
            <a:r>
              <a:rPr lang="pl-PL" sz="2800" b="1" i="1" dirty="0"/>
              <a:t>sam widział, czy wiesz </a:t>
            </a:r>
            <a:r>
              <a:rPr lang="pl-PL" sz="2800" b="1" i="1" dirty="0" smtClean="0"/>
              <a:t>                  od </a:t>
            </a:r>
            <a:r>
              <a:rPr lang="pl-PL" sz="2800" b="1" i="1" dirty="0"/>
              <a:t>innych, </a:t>
            </a:r>
            <a:r>
              <a:rPr lang="pl-PL" sz="2800" b="1" i="1" dirty="0" smtClean="0"/>
              <a:t>                  skąd </a:t>
            </a:r>
            <a:r>
              <a:rPr lang="pl-PL" sz="2800" b="1" i="1" dirty="0"/>
              <a:t>wiesz; </a:t>
            </a:r>
            <a:r>
              <a:rPr lang="pl-PL" sz="2800" b="1" i="1" dirty="0" smtClean="0"/>
              <a:t>     chce</a:t>
            </a:r>
            <a:r>
              <a:rPr lang="pl-PL" sz="2800" b="1" i="1" dirty="0"/>
              <a:t>, </a:t>
            </a:r>
            <a:r>
              <a:rPr lang="pl-PL" sz="2800" b="1" i="1" dirty="0" smtClean="0"/>
              <a:t>                     żeby </a:t>
            </a:r>
            <a:r>
              <a:rPr lang="pl-PL" sz="2800" b="1" i="1" dirty="0"/>
              <a:t>odpowiedzi były krótkie </a:t>
            </a:r>
            <a:r>
              <a:rPr lang="pl-PL" sz="2800" b="1" i="1" dirty="0" smtClean="0"/>
              <a:t>                             i </a:t>
            </a:r>
            <a:r>
              <a:rPr lang="pl-PL" sz="2800" b="1" i="1" dirty="0"/>
              <a:t>stanowcze, zrozumiałe, jednobrzmiące, poważne, uczciwe.”</a:t>
            </a:r>
            <a:endParaRPr lang="pl-PL" sz="2800" b="1" dirty="0"/>
          </a:p>
          <a:p>
            <a:pPr marL="68580" indent="0">
              <a:buNone/>
            </a:pPr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4739833" y="1412776"/>
            <a:ext cx="3304572" cy="3096344"/>
          </a:xfrm>
        </p:spPr>
        <p:txBody>
          <a:bodyPr>
            <a:normAutofit/>
          </a:bodyPr>
          <a:lstStyle/>
          <a:p>
            <a:r>
              <a:rPr lang="pl-PL" sz="2400" b="1" i="1" dirty="0"/>
              <a:t>Badacz świata dzieci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860032" y="4869160"/>
            <a:ext cx="3175344" cy="936104"/>
          </a:xfrm>
        </p:spPr>
        <p:txBody>
          <a:bodyPr>
            <a:normAutofit/>
          </a:bodyPr>
          <a:lstStyle/>
          <a:p>
            <a:r>
              <a:rPr lang="pl-PL" sz="2000" b="1" i="1" dirty="0"/>
              <a:t> </a:t>
            </a:r>
            <a:r>
              <a:rPr lang="pl-PL" sz="2000" b="1" i="1" dirty="0" smtClean="0"/>
              <a:t>       Janusz </a:t>
            </a:r>
            <a:r>
              <a:rPr lang="pl-PL" sz="2000" b="1" i="1" dirty="0"/>
              <a:t>Korczak</a:t>
            </a:r>
            <a:endParaRPr lang="pl-PL" sz="2000" b="1" dirty="0"/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02078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096634" cy="2088232"/>
          </a:xfrm>
        </p:spPr>
        <p:txBody>
          <a:bodyPr>
            <a:normAutofit fontScale="90000"/>
          </a:bodyPr>
          <a:lstStyle/>
          <a:p>
            <a:r>
              <a:rPr lang="pl-PL" b="1" dirty="0">
                <a:solidFill>
                  <a:schemeClr val="tx1"/>
                </a:solidFill>
              </a:rPr>
              <a:t>Czas panowania </a:t>
            </a:r>
            <a:r>
              <a:rPr lang="pl-PL" b="1" dirty="0" err="1">
                <a:solidFill>
                  <a:schemeClr val="tx1"/>
                </a:solidFill>
              </a:rPr>
              <a:t>koronawirusa</a:t>
            </a:r>
            <a:r>
              <a:rPr lang="pl-PL" b="1" dirty="0">
                <a:solidFill>
                  <a:schemeClr val="tx1"/>
                </a:solidFill>
              </a:rPr>
              <a:t> </a:t>
            </a:r>
            <a:r>
              <a:rPr lang="pl-PL" b="1" dirty="0" smtClean="0">
                <a:solidFill>
                  <a:schemeClr val="tx1"/>
                </a:solidFill>
              </a:rPr>
              <a:t>	to </a:t>
            </a:r>
            <a:r>
              <a:rPr lang="pl-PL" b="1" dirty="0">
                <a:solidFill>
                  <a:schemeClr val="tx1"/>
                </a:solidFill>
              </a:rPr>
              <a:t>trudny okres </a:t>
            </a:r>
            <a:r>
              <a:rPr lang="pl-PL" b="1" dirty="0" smtClean="0">
                <a:solidFill>
                  <a:schemeClr val="tx1"/>
                </a:solidFill>
              </a:rPr>
              <a:t>                       		dla </a:t>
            </a:r>
            <a:r>
              <a:rPr lang="pl-PL" b="1" dirty="0">
                <a:solidFill>
                  <a:schemeClr val="tx1"/>
                </a:solidFill>
              </a:rPr>
              <a:t>nas wszystkich.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3212976"/>
            <a:ext cx="7488832" cy="2952328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pl-PL" b="1" dirty="0" smtClean="0">
                <a:solidFill>
                  <a:schemeClr val="tx1"/>
                </a:solidFill>
              </a:rPr>
              <a:t>Niełatwo </a:t>
            </a:r>
            <a:r>
              <a:rPr lang="pl-PL" b="1" dirty="0">
                <a:solidFill>
                  <a:schemeClr val="tx1"/>
                </a:solidFill>
              </a:rPr>
              <a:t>nam pogodzić się z izolacją i przymusową rezygnacją </a:t>
            </a:r>
            <a:r>
              <a:rPr lang="pl-PL" b="1" dirty="0" smtClean="0">
                <a:solidFill>
                  <a:schemeClr val="tx1"/>
                </a:solidFill>
              </a:rPr>
              <a:t>                    z</a:t>
            </a:r>
            <a:r>
              <a:rPr lang="pl-PL" b="1" dirty="0">
                <a:solidFill>
                  <a:schemeClr val="tx1"/>
                </a:solidFill>
              </a:rPr>
              <a:t> dotychczasowego trybu życia</a:t>
            </a:r>
            <a:r>
              <a:rPr lang="pl-PL" b="1" dirty="0" smtClean="0">
                <a:solidFill>
                  <a:schemeClr val="tx1"/>
                </a:solidFill>
              </a:rPr>
              <a:t>.</a:t>
            </a:r>
          </a:p>
          <a:p>
            <a:pPr marL="68580" indent="0">
              <a:buNone/>
            </a:pPr>
            <a:r>
              <a:rPr lang="pl-PL" b="1" dirty="0" smtClean="0">
                <a:solidFill>
                  <a:schemeClr val="tx1"/>
                </a:solidFill>
              </a:rPr>
              <a:t>Zmiany </a:t>
            </a:r>
            <a:r>
              <a:rPr lang="pl-PL" b="1" dirty="0">
                <a:solidFill>
                  <a:schemeClr val="tx1"/>
                </a:solidFill>
              </a:rPr>
              <a:t>te </a:t>
            </a:r>
            <a:r>
              <a:rPr lang="pl-PL" b="1" dirty="0" smtClean="0">
                <a:solidFill>
                  <a:schemeClr val="tx1"/>
                </a:solidFill>
              </a:rPr>
              <a:t>trudno </a:t>
            </a:r>
            <a:r>
              <a:rPr lang="pl-PL" b="1" dirty="0">
                <a:solidFill>
                  <a:schemeClr val="tx1"/>
                </a:solidFill>
              </a:rPr>
              <a:t>zrozumieć dzieciom, wyrwanym nagle ze swoich rytuałów, pozbawionym towarzystwa kolegów,  </a:t>
            </a:r>
            <a:r>
              <a:rPr lang="pl-PL" b="1" dirty="0" smtClean="0">
                <a:solidFill>
                  <a:schemeClr val="tx1"/>
                </a:solidFill>
              </a:rPr>
              <a:t>             możliwości </a:t>
            </a:r>
            <a:r>
              <a:rPr lang="pl-PL" b="1" dirty="0">
                <a:solidFill>
                  <a:schemeClr val="tx1"/>
                </a:solidFill>
              </a:rPr>
              <a:t>spacerów w ulubione miejsca.</a:t>
            </a:r>
          </a:p>
        </p:txBody>
      </p:sp>
    </p:spTree>
    <p:extLst>
      <p:ext uri="{BB962C8B-B14F-4D97-AF65-F5344CB8AC3E}">
        <p14:creationId xmlns:p14="http://schemas.microsoft.com/office/powerpoint/2010/main" val="3552074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b="1" dirty="0">
                <a:solidFill>
                  <a:schemeClr val="tx1"/>
                </a:solidFill>
              </a:rPr>
              <a:t>Inaczej na tę sytuację zareaguje przedszkolak, a inaczej – dziecko w wieku szkolnym czy nastolatek.</a:t>
            </a:r>
          </a:p>
          <a:p>
            <a:r>
              <a:rPr lang="pl-PL" b="1" dirty="0">
                <a:solidFill>
                  <a:schemeClr val="tx1"/>
                </a:solidFill>
              </a:rPr>
              <a:t>Rozmowy na ten temat muszą przebiegać w sposób dostosowany </a:t>
            </a:r>
            <a:r>
              <a:rPr lang="pl-PL" b="1" dirty="0" smtClean="0">
                <a:solidFill>
                  <a:schemeClr val="tx1"/>
                </a:solidFill>
              </a:rPr>
              <a:t>         do </a:t>
            </a:r>
            <a:r>
              <a:rPr lang="pl-PL" b="1" dirty="0">
                <a:solidFill>
                  <a:schemeClr val="tx1"/>
                </a:solidFill>
              </a:rPr>
              <a:t>wieku dziecka.</a:t>
            </a:r>
          </a:p>
          <a:p>
            <a:pPr marL="68580" indent="0">
              <a:buNone/>
            </a:pPr>
            <a:endParaRPr lang="pl-PL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4739833" y="2657434"/>
          <a:ext cx="3304572" cy="14631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3074" name="Picture 2" descr="C:\Users\j.stasiak\Desktop\rodzina 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903" y="2132856"/>
            <a:ext cx="3655595" cy="365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7644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27584" y="1027664"/>
            <a:ext cx="7560840" cy="5209648"/>
          </a:xfrm>
        </p:spPr>
        <p:txBody>
          <a:bodyPr>
            <a:normAutofit/>
          </a:bodyPr>
          <a:lstStyle/>
          <a:p>
            <a:r>
              <a:rPr lang="pl-PL" sz="2400" b="1" dirty="0">
                <a:solidFill>
                  <a:schemeClr val="tx1"/>
                </a:solidFill>
              </a:rPr>
              <a:t>Jak więc rozmawiać? </a:t>
            </a:r>
            <a:r>
              <a:rPr lang="pl-PL" sz="2400" b="1" dirty="0" smtClean="0">
                <a:solidFill>
                  <a:schemeClr val="tx1"/>
                </a:solidFill>
              </a:rPr>
              <a:t/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b="1" dirty="0">
                <a:solidFill>
                  <a:schemeClr val="tx1"/>
                </a:solidFill>
              </a:rPr>
              <a:t/>
            </a:r>
            <a:br>
              <a:rPr lang="pl-PL" sz="2400" b="1" dirty="0">
                <a:solidFill>
                  <a:schemeClr val="tx1"/>
                </a:solidFill>
              </a:rPr>
            </a:br>
            <a:r>
              <a:rPr lang="pl-PL" sz="2400" b="1" dirty="0">
                <a:solidFill>
                  <a:schemeClr val="tx1"/>
                </a:solidFill>
              </a:rPr>
              <a:t>Jak zaopiekować się trudnymi emocjami dziecka – np. lękiem, złością – związanymi z pandemią? </a:t>
            </a:r>
            <a:r>
              <a:rPr lang="pl-PL" sz="2400" b="1" dirty="0" smtClean="0">
                <a:solidFill>
                  <a:schemeClr val="tx1"/>
                </a:solidFill>
              </a:rPr>
              <a:t/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b="1" dirty="0">
                <a:solidFill>
                  <a:schemeClr val="tx1"/>
                </a:solidFill>
              </a:rPr>
              <a:t/>
            </a:r>
            <a:br>
              <a:rPr lang="pl-PL" sz="2400" b="1" dirty="0">
                <a:solidFill>
                  <a:schemeClr val="tx1"/>
                </a:solidFill>
              </a:rPr>
            </a:br>
            <a:r>
              <a:rPr lang="pl-PL" sz="2400" b="1" dirty="0">
                <a:solidFill>
                  <a:schemeClr val="tx1"/>
                </a:solidFill>
              </a:rPr>
              <a:t>W jaki sposób wesprzeć dziecko, które tęskni </a:t>
            </a:r>
            <a:r>
              <a:rPr lang="pl-PL" sz="2400" b="1" dirty="0" smtClean="0">
                <a:solidFill>
                  <a:schemeClr val="tx1"/>
                </a:solidFill>
              </a:rPr>
              <a:t>            za </a:t>
            </a:r>
            <a:r>
              <a:rPr lang="pl-PL" sz="2400" b="1" dirty="0">
                <a:solidFill>
                  <a:schemeClr val="tx1"/>
                </a:solidFill>
              </a:rPr>
              <a:t>przedszkolem lub szkołą i znajomymi? </a:t>
            </a:r>
            <a:r>
              <a:rPr lang="pl-PL" sz="2400" b="1" dirty="0" smtClean="0">
                <a:solidFill>
                  <a:schemeClr val="tx1"/>
                </a:solidFill>
              </a:rPr>
              <a:t/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b="1" dirty="0">
                <a:solidFill>
                  <a:schemeClr val="tx1"/>
                </a:solidFill>
              </a:rPr>
              <a:t/>
            </a:r>
            <a:br>
              <a:rPr lang="pl-PL" sz="2400" b="1" dirty="0">
                <a:solidFill>
                  <a:schemeClr val="tx1"/>
                </a:solidFill>
              </a:rPr>
            </a:br>
            <a:r>
              <a:rPr lang="pl-PL" sz="2400" b="1" dirty="0">
                <a:solidFill>
                  <a:schemeClr val="tx1"/>
                </a:solidFill>
              </a:rPr>
              <a:t>Jak rodzeństwo może się wzajemnie wspierać</a:t>
            </a:r>
            <a:r>
              <a:rPr lang="pl-PL" sz="2400" b="1" dirty="0" smtClean="0">
                <a:solidFill>
                  <a:schemeClr val="tx1"/>
                </a:solidFill>
              </a:rPr>
              <a:t>?</a:t>
            </a:r>
            <a:br>
              <a:rPr lang="pl-PL" sz="2400" b="1" dirty="0" smtClean="0">
                <a:solidFill>
                  <a:schemeClr val="tx1"/>
                </a:solidFill>
              </a:rPr>
            </a:b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b="1" dirty="0">
                <a:solidFill>
                  <a:schemeClr val="tx1"/>
                </a:solidFill>
              </a:rPr>
              <a:t/>
            </a:r>
            <a:br>
              <a:rPr lang="pl-PL" sz="2400" b="1" dirty="0">
                <a:solidFill>
                  <a:schemeClr val="tx1"/>
                </a:solidFill>
              </a:rPr>
            </a:br>
            <a:r>
              <a:rPr lang="pl-PL" sz="2400" b="1" dirty="0">
                <a:solidFill>
                  <a:schemeClr val="tx1"/>
                </a:solidFill>
              </a:rPr>
              <a:t>Jak w tym wszystkim rodzic może zadbać sam o siebie? </a:t>
            </a:r>
            <a:r>
              <a:rPr lang="pl-PL" sz="2400" b="1" dirty="0" smtClean="0">
                <a:solidFill>
                  <a:schemeClr val="tx1"/>
                </a:solidFill>
              </a:rPr>
              <a:t/>
            </a:r>
            <a:br>
              <a:rPr lang="pl-PL" sz="2400" b="1" dirty="0" smtClean="0">
                <a:solidFill>
                  <a:schemeClr val="tx1"/>
                </a:solidFill>
              </a:rPr>
            </a:br>
            <a:endParaRPr lang="pl-PL" sz="2400" dirty="0"/>
          </a:p>
        </p:txBody>
      </p:sp>
    </p:spTree>
    <p:extLst>
      <p:ext uri="{BB962C8B-B14F-4D97-AF65-F5344CB8AC3E}">
        <p14:creationId xmlns:p14="http://schemas.microsoft.com/office/powerpoint/2010/main" val="1943482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692696"/>
            <a:ext cx="7344816" cy="5184576"/>
          </a:xfrm>
        </p:spPr>
        <p:txBody>
          <a:bodyPr>
            <a:normAutofit/>
          </a:bodyPr>
          <a:lstStyle/>
          <a:p>
            <a:pPr algn="ctr"/>
            <a:r>
              <a:rPr lang="pl-PL" b="1" dirty="0"/>
              <a:t>Wszyscy znaleźliśmy się </a:t>
            </a:r>
            <a:r>
              <a:rPr lang="pl-PL" b="1" dirty="0" smtClean="0"/>
              <a:t>                    w </a:t>
            </a:r>
            <a:r>
              <a:rPr lang="pl-PL" b="1" dirty="0"/>
              <a:t>trudnym momencie, przeżywamy trudne dla nas </a:t>
            </a:r>
            <a:r>
              <a:rPr lang="pl-PL" b="1" u="sng" dirty="0"/>
              <a:t>emocje</a:t>
            </a:r>
            <a:r>
              <a:rPr lang="pl-PL" b="1" dirty="0"/>
              <a:t>. </a:t>
            </a:r>
            <a:r>
              <a:rPr lang="pl-PL" b="1" dirty="0" smtClean="0"/>
              <a:t/>
            </a:r>
            <a:br>
              <a:rPr lang="pl-PL" b="1" dirty="0" smtClean="0"/>
            </a:br>
            <a:r>
              <a:rPr lang="pl-PL" b="1" dirty="0" smtClean="0"/>
              <a:t/>
            </a:r>
            <a:br>
              <a:rPr lang="pl-PL" b="1" dirty="0" smtClean="0"/>
            </a:b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2061499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71600" y="1027664"/>
            <a:ext cx="7096634" cy="1143000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1. Zadbaj o siebie, </a:t>
            </a:r>
            <a:r>
              <a:rPr lang="pl-PL" b="1" dirty="0" smtClean="0"/>
              <a:t>                   		o swoje </a:t>
            </a:r>
            <a:r>
              <a:rPr lang="pl-PL" b="1" dirty="0"/>
              <a:t>emocje</a:t>
            </a:r>
            <a:r>
              <a:rPr lang="pl-PL" b="1" dirty="0" smtClean="0"/>
              <a:t>.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2323652"/>
            <a:ext cx="7488832" cy="3841652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pl-PL" dirty="0" smtClean="0"/>
              <a:t>Najważniejsze</a:t>
            </a:r>
            <a:r>
              <a:rPr lang="pl-PL" dirty="0"/>
              <a:t>:</a:t>
            </a:r>
            <a:r>
              <a:rPr lang="pl-PL" dirty="0" smtClean="0"/>
              <a:t> </a:t>
            </a:r>
            <a:r>
              <a:rPr lang="pl-PL" b="1" dirty="0"/>
              <a:t>uspokój </a:t>
            </a:r>
            <a:r>
              <a:rPr lang="pl-PL" b="1" dirty="0" smtClean="0"/>
              <a:t>swoje emocje</a:t>
            </a:r>
            <a:r>
              <a:rPr lang="pl-PL" dirty="0"/>
              <a:t>. </a:t>
            </a:r>
            <a:endParaRPr lang="pl-PL" dirty="0" smtClean="0"/>
          </a:p>
          <a:p>
            <a:pPr marL="68580" indent="0">
              <a:buNone/>
            </a:pPr>
            <a:r>
              <a:rPr lang="pl-PL" dirty="0" smtClean="0"/>
              <a:t>Zatroszcz </a:t>
            </a:r>
            <a:r>
              <a:rPr lang="pl-PL" dirty="0"/>
              <a:t>się o samego siebie, staraj się być spokojny i nie popadaj w panikę. </a:t>
            </a:r>
            <a:endParaRPr lang="pl-PL" dirty="0" smtClean="0"/>
          </a:p>
          <a:p>
            <a:pPr marL="68580" indent="0">
              <a:buNone/>
            </a:pPr>
            <a:r>
              <a:rPr lang="pl-PL" dirty="0" smtClean="0"/>
              <a:t>Odizoluj </a:t>
            </a:r>
            <a:r>
              <a:rPr lang="pl-PL" dirty="0"/>
              <a:t>się od niesprawdzonych informacji, </a:t>
            </a:r>
            <a:r>
              <a:rPr lang="pl-PL" dirty="0" smtClean="0"/>
              <a:t>                   od </a:t>
            </a:r>
            <a:r>
              <a:rPr lang="pl-PL" dirty="0"/>
              <a:t>źródeł, które </a:t>
            </a:r>
            <a:r>
              <a:rPr lang="pl-PL" dirty="0" smtClean="0"/>
              <a:t>mogą </a:t>
            </a:r>
            <a:r>
              <a:rPr lang="pl-PL" dirty="0"/>
              <a:t>wzbudzać Twoją panikę, kontroluj czas, jaki spędzasz przed telewizorem czy komputerem, przyswajając kolejne informacje o wirusie. </a:t>
            </a:r>
            <a:endParaRPr lang="pl-PL" dirty="0" smtClean="0"/>
          </a:p>
          <a:p>
            <a:pPr marL="68580" indent="0" algn="ctr">
              <a:buNone/>
            </a:pPr>
            <a:r>
              <a:rPr lang="pl-PL" b="1" dirty="0" smtClean="0"/>
              <a:t>Zadbaj </a:t>
            </a:r>
            <a:r>
              <a:rPr lang="pl-PL" b="1" dirty="0"/>
              <a:t>o swój spokój. Dopiero wtedy będziesz gotowy na rozmowę z dzieckiem.</a:t>
            </a:r>
          </a:p>
        </p:txBody>
      </p:sp>
    </p:spTree>
    <p:extLst>
      <p:ext uri="{BB962C8B-B14F-4D97-AF65-F5344CB8AC3E}">
        <p14:creationId xmlns:p14="http://schemas.microsoft.com/office/powerpoint/2010/main" val="29615361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490" y="836712"/>
            <a:ext cx="7024744" cy="1080120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2. Zadbaj o odpowiedni </a:t>
            </a:r>
            <a:r>
              <a:rPr lang="pl-PL" b="1" dirty="0" smtClean="0"/>
              <a:t>							moment.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2060848"/>
            <a:ext cx="7488832" cy="4248472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pl-PL" b="1" dirty="0"/>
              <a:t>P</a:t>
            </a:r>
            <a:r>
              <a:rPr lang="pl-PL" b="1" dirty="0" smtClean="0"/>
              <a:t>ostaraj </a:t>
            </a:r>
            <a:r>
              <a:rPr lang="pl-PL" b="1" dirty="0"/>
              <a:t>się, by był to moment Twojego spokoju. </a:t>
            </a:r>
            <a:endParaRPr lang="pl-PL" b="1" dirty="0" smtClean="0"/>
          </a:p>
          <a:p>
            <a:pPr marL="68580" indent="0">
              <a:buNone/>
            </a:pPr>
            <a:r>
              <a:rPr lang="pl-PL" dirty="0" smtClean="0"/>
              <a:t>Nie</a:t>
            </a:r>
            <a:r>
              <a:rPr lang="pl-PL" dirty="0"/>
              <a:t> </a:t>
            </a:r>
            <a:r>
              <a:rPr lang="pl-PL" dirty="0" smtClean="0"/>
              <a:t>rozmawiaj </a:t>
            </a:r>
            <a:r>
              <a:rPr lang="pl-PL" dirty="0"/>
              <a:t>z dzieckiem tuż po tym, jak obejrzałeś kolejną konferencję rządu, która mocno </a:t>
            </a:r>
            <a:r>
              <a:rPr lang="pl-PL" dirty="0" smtClean="0"/>
              <a:t>pobudziła Twoje </a:t>
            </a:r>
            <a:r>
              <a:rPr lang="pl-PL" dirty="0"/>
              <a:t>emocje, </a:t>
            </a:r>
            <a:r>
              <a:rPr lang="pl-PL" dirty="0" smtClean="0"/>
              <a:t>                                  czy </a:t>
            </a:r>
            <a:r>
              <a:rPr lang="pl-PL" dirty="0"/>
              <a:t>po </a:t>
            </a:r>
            <a:r>
              <a:rPr lang="pl-PL" dirty="0" smtClean="0"/>
              <a:t>przeczytaniu niepokojącej  informacji.</a:t>
            </a:r>
          </a:p>
          <a:p>
            <a:pPr marL="68580" indent="0">
              <a:buNone/>
            </a:pPr>
            <a:r>
              <a:rPr lang="pl-PL" b="1" dirty="0" smtClean="0"/>
              <a:t>Niech </a:t>
            </a:r>
            <a:r>
              <a:rPr lang="pl-PL" b="1" dirty="0"/>
              <a:t>będzie </a:t>
            </a:r>
            <a:r>
              <a:rPr lang="pl-PL" b="1" dirty="0" smtClean="0"/>
              <a:t>to moment</a:t>
            </a:r>
            <a:r>
              <a:rPr lang="pl-PL" b="1" dirty="0"/>
              <a:t>, gdy Twoje emocje </a:t>
            </a:r>
            <a:r>
              <a:rPr lang="pl-PL" b="1" dirty="0" smtClean="0"/>
              <a:t>            już </a:t>
            </a:r>
            <a:r>
              <a:rPr lang="pl-PL" b="1" dirty="0"/>
              <a:t>opadły</a:t>
            </a:r>
            <a:r>
              <a:rPr lang="pl-PL" dirty="0"/>
              <a:t>, gdy przeczytałeś coś, co i Ciebie uspokoiło, np. że </a:t>
            </a:r>
            <a:r>
              <a:rPr lang="pl-PL" dirty="0" smtClean="0"/>
              <a:t>we Wrocławiu </a:t>
            </a:r>
            <a:r>
              <a:rPr lang="pl-PL" dirty="0"/>
              <a:t>jeden </a:t>
            </a:r>
            <a:r>
              <a:rPr lang="pl-PL" dirty="0" smtClean="0"/>
              <a:t>                          z </a:t>
            </a:r>
            <a:r>
              <a:rPr lang="pl-PL" dirty="0"/>
              <a:t>naukowców właśnie zidentyfikował białko istotne w rozwoju wirusa, co </a:t>
            </a:r>
            <a:r>
              <a:rPr lang="pl-PL" dirty="0" smtClean="0"/>
              <a:t>przybliża nas </a:t>
            </a:r>
            <a:r>
              <a:rPr lang="pl-PL" dirty="0"/>
              <a:t>znacznie do wynalezienia leku na </a:t>
            </a:r>
            <a:r>
              <a:rPr lang="pl-PL" dirty="0" err="1"/>
              <a:t>koronawirusa</a:t>
            </a:r>
            <a:r>
              <a:rPr lang="pl-PL" dirty="0"/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4105791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1027664"/>
            <a:ext cx="7488832" cy="1143000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2. Zadbaj o odpowiedni </a:t>
            </a:r>
            <a:r>
              <a:rPr lang="pl-PL" b="1" dirty="0" smtClean="0"/>
              <a:t>							moment.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2323652"/>
            <a:ext cx="7488832" cy="3769644"/>
          </a:xfrm>
        </p:spPr>
        <p:txBody>
          <a:bodyPr/>
          <a:lstStyle/>
          <a:p>
            <a:pPr marL="68580" indent="0">
              <a:buNone/>
            </a:pPr>
            <a:r>
              <a:rPr lang="pl-PL" b="1" dirty="0"/>
              <a:t>Twój spokój z pewnością udzieli się dziecku</a:t>
            </a:r>
            <a:r>
              <a:rPr lang="pl-PL" b="1" dirty="0" smtClean="0"/>
              <a:t>.</a:t>
            </a:r>
          </a:p>
          <a:p>
            <a:pPr marL="68580" indent="0">
              <a:buNone/>
            </a:pPr>
            <a:r>
              <a:rPr lang="pl-PL" dirty="0"/>
              <a:t/>
            </a:r>
            <a:br>
              <a:rPr lang="pl-PL" dirty="0"/>
            </a:br>
            <a:r>
              <a:rPr lang="pl-PL" dirty="0"/>
              <a:t>Znajdź taki moment w ciągu dnia, gdy będziesz miał chwilę czasu dla dziecka, czas nie tylko na powiedzenie, co Ty o tym myślisz i co wiesz, ale przede wszystkim </a:t>
            </a:r>
            <a:r>
              <a:rPr lang="pl-PL" u="sng" dirty="0"/>
              <a:t>czas na udzielenie odpowiedzi na wszystkie pytania dziecka</a:t>
            </a:r>
            <a:r>
              <a:rPr lang="pl-PL" dirty="0"/>
              <a:t>. </a:t>
            </a:r>
            <a:endParaRPr lang="pl-PL" dirty="0" smtClean="0"/>
          </a:p>
          <a:p>
            <a:pPr marL="68580" indent="0">
              <a:buNone/>
            </a:pPr>
            <a:endParaRPr lang="pl-PL" dirty="0" smtClean="0"/>
          </a:p>
          <a:p>
            <a:pPr marL="68580" indent="0">
              <a:buNone/>
            </a:pPr>
            <a:r>
              <a:rPr lang="pl-PL" b="1" dirty="0" smtClean="0"/>
              <a:t>Zadbaj </a:t>
            </a:r>
            <a:r>
              <a:rPr lang="pl-PL" b="1" dirty="0"/>
              <a:t>o spokój i przestrzeń do takiej rozmowy.</a:t>
            </a:r>
          </a:p>
        </p:txBody>
      </p:sp>
    </p:spTree>
    <p:extLst>
      <p:ext uri="{BB962C8B-B14F-4D97-AF65-F5344CB8AC3E}">
        <p14:creationId xmlns:p14="http://schemas.microsoft.com/office/powerpoint/2010/main" val="1616881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68580" indent="0" algn="ctr" fontAlgn="base"/>
            <a:r>
              <a:rPr lang="pl-PL" sz="2700" b="1" i="1" dirty="0">
                <a:solidFill>
                  <a:schemeClr val="accent1">
                    <a:lumMod val="50000"/>
                  </a:schemeClr>
                </a:solidFill>
              </a:rPr>
              <a:t>„Dziec­ko jest chodzącym cu­dem,                       je­dynym, </a:t>
            </a:r>
            <a:r>
              <a:rPr lang="pl-PL" sz="2700" b="1" i="1" dirty="0" smtClean="0">
                <a:solidFill>
                  <a:schemeClr val="accent1">
                    <a:lumMod val="50000"/>
                  </a:schemeClr>
                </a:solidFill>
              </a:rPr>
              <a:t>wyjątko­wym i niezastąpionym.”</a:t>
            </a:r>
            <a:r>
              <a:rPr lang="pl-PL" sz="2700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700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700" dirty="0"/>
              <a:t>	</a:t>
            </a:r>
            <a:r>
              <a:rPr lang="pl-PL" sz="2700" dirty="0" smtClean="0"/>
              <a:t>				</a:t>
            </a:r>
            <a:r>
              <a:rPr lang="pl-PL" sz="2200" i="1" dirty="0" smtClean="0">
                <a:solidFill>
                  <a:schemeClr val="accent1">
                    <a:lumMod val="50000"/>
                  </a:schemeClr>
                </a:solidFill>
              </a:rPr>
              <a:t>Phil </a:t>
            </a:r>
            <a:r>
              <a:rPr lang="pl-PL" sz="2200" i="1" dirty="0" err="1" smtClean="0">
                <a:solidFill>
                  <a:schemeClr val="accent1">
                    <a:lumMod val="50000"/>
                  </a:schemeClr>
                </a:solidFill>
              </a:rPr>
              <a:t>Bosmans</a:t>
            </a:r>
            <a:endParaRPr lang="pl-PL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619251" y="2492896"/>
            <a:ext cx="5905500" cy="361950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7170" name="Picture 2" descr="C:\Users\j.stasiak\Desktop\dzieck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492896"/>
            <a:ext cx="5905500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8407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3. Rozpoznaj, jakiej wiedzy Twoje dziecko potrzebuje</a:t>
            </a:r>
            <a:r>
              <a:rPr lang="pl-PL" b="1" dirty="0" smtClean="0"/>
              <a:t>.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2323652"/>
            <a:ext cx="7344816" cy="3769644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pl-PL" dirty="0"/>
              <a:t>Przede wszystkim pamiętaj, że to </a:t>
            </a:r>
            <a:r>
              <a:rPr lang="pl-PL" b="1" dirty="0"/>
              <a:t>Ty – rodzic najlepiej znasz potrzeby swojego dziecka</a:t>
            </a:r>
            <a:r>
              <a:rPr lang="pl-PL" dirty="0"/>
              <a:t>, </a:t>
            </a:r>
            <a:r>
              <a:rPr lang="pl-PL" dirty="0" smtClean="0"/>
              <a:t>       wiesz jaką porcję </a:t>
            </a:r>
            <a:r>
              <a:rPr lang="pl-PL" dirty="0"/>
              <a:t>informacji dziecko może </a:t>
            </a:r>
            <a:r>
              <a:rPr lang="pl-PL" dirty="0" smtClean="0"/>
              <a:t>                        i </a:t>
            </a:r>
            <a:r>
              <a:rPr lang="pl-PL" dirty="0"/>
              <a:t>chce przyjąć, znasz jego reakcje i sposób przeżywania emocji. </a:t>
            </a:r>
            <a:endParaRPr lang="pl-PL" dirty="0" smtClean="0"/>
          </a:p>
          <a:p>
            <a:pPr marL="68580" indent="0">
              <a:buNone/>
            </a:pPr>
            <a:r>
              <a:rPr lang="pl-PL" dirty="0" smtClean="0"/>
              <a:t>Jeśli</a:t>
            </a:r>
            <a:r>
              <a:rPr lang="pl-PL" dirty="0"/>
              <a:t> </a:t>
            </a:r>
            <a:r>
              <a:rPr lang="pl-PL" dirty="0" smtClean="0"/>
              <a:t>Twoje </a:t>
            </a:r>
            <a:r>
              <a:rPr lang="pl-PL" dirty="0"/>
              <a:t>dziecko zadaje mnóstwo pytań </a:t>
            </a:r>
            <a:r>
              <a:rPr lang="pl-PL" dirty="0" smtClean="0"/>
              <a:t>          o </a:t>
            </a:r>
            <a:r>
              <a:rPr lang="pl-PL" dirty="0" err="1" smtClean="0"/>
              <a:t>koronawirusa</a:t>
            </a:r>
            <a:r>
              <a:rPr lang="pl-PL" dirty="0"/>
              <a:t>, to prawdopodobnie z jakiegoś </a:t>
            </a:r>
            <a:r>
              <a:rPr lang="pl-PL" dirty="0" smtClean="0"/>
              <a:t>powodu potrzebuje </a:t>
            </a:r>
            <a:r>
              <a:rPr lang="pl-PL" dirty="0"/>
              <a:t>tych informacji. </a:t>
            </a:r>
            <a:endParaRPr lang="pl-PL" dirty="0" smtClean="0"/>
          </a:p>
          <a:p>
            <a:pPr marL="68580" indent="0">
              <a:buNone/>
            </a:pPr>
            <a:r>
              <a:rPr lang="pl-PL" dirty="0" smtClean="0"/>
              <a:t>				Tak </a:t>
            </a:r>
            <a:r>
              <a:rPr lang="pl-PL" dirty="0"/>
              <a:t>jak każdy z </a:t>
            </a:r>
            <a:r>
              <a:rPr lang="pl-PL" dirty="0" smtClean="0"/>
              <a:t>nas…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835383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3. Rozpoznaj, jakiej wiedzy Twoje dziecko potrzebuje.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2492896"/>
            <a:ext cx="7416824" cy="3672408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pl-PL" b="1" dirty="0"/>
              <a:t>Jeśli Twoje dziecko jest silnie lękowe, reaguje dużym niepokojem </a:t>
            </a:r>
            <a:r>
              <a:rPr lang="pl-PL" dirty="0"/>
              <a:t>na wydarzenia z ostatnich dni, zamknięcie szkoły, kina, robienie większych zakupów,</a:t>
            </a:r>
            <a:r>
              <a:rPr lang="pl-PL" b="1" dirty="0"/>
              <a:t> przyjrzyj się, czego naprawdę Twoje dziecko potrzebuje w tej chwili.</a:t>
            </a:r>
            <a:r>
              <a:rPr lang="pl-PL" dirty="0"/>
              <a:t> </a:t>
            </a:r>
            <a:endParaRPr lang="pl-PL" dirty="0" smtClean="0"/>
          </a:p>
          <a:p>
            <a:pPr marL="68580" indent="0">
              <a:buNone/>
            </a:pPr>
            <a:r>
              <a:rPr lang="pl-PL" dirty="0" smtClean="0"/>
              <a:t>Z </a:t>
            </a:r>
            <a:r>
              <a:rPr lang="pl-PL" dirty="0"/>
              <a:t>dużym prawdopodobieństwem </a:t>
            </a:r>
            <a:r>
              <a:rPr lang="pl-PL" b="1" dirty="0"/>
              <a:t>potrzebuje spokoju,</a:t>
            </a:r>
            <a:r>
              <a:rPr lang="pl-PL" dirty="0"/>
              <a:t> opanowania pobudzenia, </a:t>
            </a:r>
            <a:r>
              <a:rPr lang="pl-PL" dirty="0" smtClean="0"/>
              <a:t>                     </a:t>
            </a:r>
            <a:r>
              <a:rPr lang="pl-PL" b="1" dirty="0" smtClean="0"/>
              <a:t>Twojej </a:t>
            </a:r>
            <a:r>
              <a:rPr lang="pl-PL" b="1" dirty="0"/>
              <a:t>pomocy w poradzeniu sobie </a:t>
            </a:r>
            <a:r>
              <a:rPr lang="pl-PL" b="1" dirty="0" smtClean="0"/>
              <a:t>                             z niepewnością i lękiem</a:t>
            </a:r>
            <a:r>
              <a:rPr lang="pl-PL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52062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3. Rozpoznaj, jakiej wiedzy Twoje dziecko potrzebuje.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2323652"/>
            <a:ext cx="7344816" cy="384165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pl-PL" b="1" dirty="0"/>
              <a:t>Przekazuj dziecku rzeczowe, merytoryczne, sprawdzone informacje</a:t>
            </a:r>
            <a:r>
              <a:rPr lang="pl-PL" dirty="0"/>
              <a:t>, ale </a:t>
            </a:r>
            <a:r>
              <a:rPr lang="pl-PL" u="sng" dirty="0"/>
              <a:t>zadbaj o to, </a:t>
            </a:r>
            <a:r>
              <a:rPr lang="pl-PL" u="sng" dirty="0" smtClean="0"/>
              <a:t>                   by </a:t>
            </a:r>
            <a:r>
              <a:rPr lang="pl-PL" u="sng" dirty="0"/>
              <a:t>nie było ich za dużo</a:t>
            </a:r>
            <a:r>
              <a:rPr lang="pl-PL" dirty="0"/>
              <a:t> oraz by były dostosowane do wieku dziecka. </a:t>
            </a:r>
            <a:endParaRPr lang="pl-PL" dirty="0" smtClean="0"/>
          </a:p>
          <a:p>
            <a:pPr marL="68580" indent="0">
              <a:buNone/>
            </a:pPr>
            <a:r>
              <a:rPr lang="pl-PL" b="1" dirty="0" smtClean="0"/>
              <a:t>Przygotuj </a:t>
            </a:r>
            <a:r>
              <a:rPr lang="pl-PL" b="1" dirty="0"/>
              <a:t>sobie kilka informacji, które uspokoją Twoje dziecko</a:t>
            </a:r>
            <a:r>
              <a:rPr lang="pl-PL" dirty="0"/>
              <a:t>, np. że w Chinach epidemia już ulega wyciszeniu, więc ten stan minie, </a:t>
            </a:r>
            <a:r>
              <a:rPr lang="pl-PL" dirty="0" smtClean="0"/>
              <a:t>                     jest </a:t>
            </a:r>
            <a:r>
              <a:rPr lang="pl-PL" dirty="0"/>
              <a:t>przejściowy, wrócimy do szkół i przedszkoli, będziemy mogli iść do kina, a obecna sytuacja jest tylko chwilowa.</a:t>
            </a:r>
          </a:p>
        </p:txBody>
      </p:sp>
    </p:spTree>
    <p:extLst>
      <p:ext uri="{BB962C8B-B14F-4D97-AF65-F5344CB8AC3E}">
        <p14:creationId xmlns:p14="http://schemas.microsoft.com/office/powerpoint/2010/main" val="11949077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/>
              <a:t>3. Rozpoznaj, jakiej wiedzy Twoje dziecko potrzebuje.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2492896"/>
            <a:ext cx="7488832" cy="3672408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pl-PL" dirty="0" smtClean="0"/>
              <a:t>Jeśli </a:t>
            </a:r>
            <a:r>
              <a:rPr lang="pl-PL" dirty="0"/>
              <a:t>Twoje dziecko bagatelizuje problem, </a:t>
            </a:r>
            <a:r>
              <a:rPr lang="pl-PL" dirty="0" smtClean="0"/>
              <a:t>              możesz </a:t>
            </a:r>
            <a:r>
              <a:rPr lang="pl-PL" dirty="0"/>
              <a:t>mu przekazać znacznie więcej informacji, zadbaj o jego pełne uświadomienie, mów o konieczności częstego mycia rąk </a:t>
            </a:r>
            <a:r>
              <a:rPr lang="pl-PL" dirty="0" smtClean="0"/>
              <a:t>                      i </a:t>
            </a:r>
            <a:r>
              <a:rPr lang="pl-PL" dirty="0"/>
              <a:t>ograniczania wychodzenia z domu. </a:t>
            </a:r>
            <a:endParaRPr lang="pl-PL" dirty="0" smtClean="0"/>
          </a:p>
          <a:p>
            <a:pPr marL="68580" indent="0">
              <a:buNone/>
            </a:pPr>
            <a:endParaRPr lang="pl-PL" dirty="0" smtClean="0"/>
          </a:p>
          <a:p>
            <a:pPr marL="68580" indent="0">
              <a:buNone/>
            </a:pPr>
            <a:r>
              <a:rPr lang="pl-PL" b="1" dirty="0" smtClean="0"/>
              <a:t>Wyjaśniaj </a:t>
            </a:r>
            <a:r>
              <a:rPr lang="pl-PL" b="1" dirty="0"/>
              <a:t>powody, </a:t>
            </a:r>
            <a:endParaRPr lang="pl-PL" b="1" dirty="0" smtClean="0"/>
          </a:p>
          <a:p>
            <a:pPr marL="68580" indent="0">
              <a:buNone/>
            </a:pPr>
            <a:r>
              <a:rPr lang="pl-PL" b="1" dirty="0" smtClean="0"/>
              <a:t>		odpowiadaj </a:t>
            </a:r>
            <a:r>
              <a:rPr lang="pl-PL" b="1" dirty="0"/>
              <a:t>na pytania, </a:t>
            </a:r>
            <a:endParaRPr lang="pl-PL" b="1" dirty="0" smtClean="0"/>
          </a:p>
          <a:p>
            <a:pPr marL="68580" indent="0">
              <a:buNone/>
            </a:pPr>
            <a:r>
              <a:rPr lang="pl-PL" b="1" dirty="0" smtClean="0"/>
              <a:t>				rozwiewaj </a:t>
            </a:r>
            <a:r>
              <a:rPr lang="pl-PL" b="1" dirty="0"/>
              <a:t>wątpliwości.</a:t>
            </a:r>
          </a:p>
        </p:txBody>
      </p:sp>
    </p:spTree>
    <p:extLst>
      <p:ext uri="{BB962C8B-B14F-4D97-AF65-F5344CB8AC3E}">
        <p14:creationId xmlns:p14="http://schemas.microsoft.com/office/powerpoint/2010/main" val="3385542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.stasiak\Desktop\ODPORNOŚĆ PSYCHICZNA\rodzice i dziec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018982"/>
            <a:ext cx="6967631" cy="4858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3201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836712"/>
            <a:ext cx="7416824" cy="1872208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4. Bądź otwarty na pytania dziecka, zadbaj o rzetelne </a:t>
            </a:r>
            <a:r>
              <a:rPr lang="pl-PL" b="1" dirty="0" smtClean="0"/>
              <a:t>						informacje.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2708920"/>
            <a:ext cx="7560840" cy="3672408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pl-PL" b="1" dirty="0"/>
              <a:t>Bez względu na przebieg rozmowy, najważniejsze jest samo jej podjęcie. </a:t>
            </a:r>
            <a:r>
              <a:rPr lang="pl-PL" b="1" dirty="0" smtClean="0"/>
              <a:t>                   </a:t>
            </a:r>
            <a:r>
              <a:rPr lang="pl-PL" dirty="0" smtClean="0"/>
              <a:t>Dzieci zadają </a:t>
            </a:r>
            <a:r>
              <a:rPr lang="pl-PL" dirty="0"/>
              <a:t>mnóstwo pytań o wirusa, </a:t>
            </a:r>
            <a:r>
              <a:rPr lang="pl-PL" dirty="0" smtClean="0"/>
              <a:t>                     bo </a:t>
            </a:r>
            <a:r>
              <a:rPr lang="pl-PL" dirty="0"/>
              <a:t>owszem zamknięto szkoły, ale z dnia na dzień i </a:t>
            </a:r>
            <a:r>
              <a:rPr lang="pl-PL" dirty="0" smtClean="0"/>
              <a:t>być może nikt </a:t>
            </a:r>
            <a:r>
              <a:rPr lang="pl-PL" dirty="0"/>
              <a:t>z nimi </a:t>
            </a:r>
            <a:r>
              <a:rPr lang="pl-PL" dirty="0" smtClean="0"/>
              <a:t>o tym </a:t>
            </a:r>
            <a:r>
              <a:rPr lang="pl-PL" dirty="0"/>
              <a:t>nie porozmawiał, </a:t>
            </a:r>
            <a:r>
              <a:rPr lang="pl-PL" dirty="0" smtClean="0"/>
              <a:t>      nie </a:t>
            </a:r>
            <a:r>
              <a:rPr lang="pl-PL" dirty="0"/>
              <a:t>wiedzą co właściwie się dzieje – czy to nowe ferie, czy można iść do </a:t>
            </a:r>
            <a:r>
              <a:rPr lang="pl-PL" dirty="0" smtClean="0"/>
              <a:t>kolegi itd. Rodzice </a:t>
            </a:r>
            <a:r>
              <a:rPr lang="pl-PL" dirty="0"/>
              <a:t>często chcą chronić swoje dzieci, nie przekazując </a:t>
            </a:r>
            <a:r>
              <a:rPr lang="pl-PL" dirty="0" smtClean="0"/>
              <a:t>                im </a:t>
            </a:r>
            <a:r>
              <a:rPr lang="pl-PL" dirty="0"/>
              <a:t>wiedzy, co jeszcze potęguje </a:t>
            </a:r>
            <a:r>
              <a:rPr lang="pl-PL" dirty="0" smtClean="0"/>
              <a:t>lęki dziecka</a:t>
            </a:r>
            <a:r>
              <a:rPr lang="pl-PL" dirty="0"/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23638161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71600" y="692696"/>
            <a:ext cx="7272808" cy="864096"/>
          </a:xfrm>
        </p:spPr>
        <p:txBody>
          <a:bodyPr>
            <a:noAutofit/>
          </a:bodyPr>
          <a:lstStyle/>
          <a:p>
            <a:r>
              <a:rPr lang="pl-PL" sz="3600" b="1" dirty="0"/>
              <a:t>4. Z</a:t>
            </a:r>
            <a:r>
              <a:rPr lang="pl-PL" sz="3600" b="1" dirty="0" smtClean="0"/>
              <a:t>adbaj </a:t>
            </a:r>
            <a:r>
              <a:rPr lang="pl-PL" sz="3600" b="1" dirty="0"/>
              <a:t>o rzetelne informacje.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1916832"/>
            <a:ext cx="7488832" cy="4320480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pl-PL" b="1" dirty="0"/>
              <a:t>To Ty, jako rodzic powinieneś przekazać swojemu dziecku cenne wyjaśnienie</a:t>
            </a:r>
            <a:r>
              <a:rPr lang="pl-PL" dirty="0"/>
              <a:t>, </a:t>
            </a:r>
            <a:r>
              <a:rPr lang="pl-PL" dirty="0" smtClean="0"/>
              <a:t>               dlaczego nie możemy </a:t>
            </a:r>
            <a:r>
              <a:rPr lang="pl-PL" dirty="0"/>
              <a:t>iść do kina, teatru, </a:t>
            </a:r>
            <a:r>
              <a:rPr lang="pl-PL" dirty="0" smtClean="0"/>
              <a:t>            choć </a:t>
            </a:r>
            <a:r>
              <a:rPr lang="pl-PL" dirty="0"/>
              <a:t>byliśmy umówieni, dlaczego nie można zrobić </a:t>
            </a:r>
            <a:r>
              <a:rPr lang="pl-PL" dirty="0" smtClean="0"/>
              <a:t>przyjęcia urodzinowego</a:t>
            </a:r>
            <a:r>
              <a:rPr lang="pl-PL" dirty="0"/>
              <a:t>, choć przecież wszyscy byli zaproszeni, dlaczego nie chodzimy do szkoły, przecież </a:t>
            </a:r>
            <a:r>
              <a:rPr lang="pl-PL" dirty="0" smtClean="0"/>
              <a:t>za chwilę </a:t>
            </a:r>
            <a:r>
              <a:rPr lang="pl-PL" dirty="0"/>
              <a:t>mieliśmy mieć apel </a:t>
            </a:r>
            <a:r>
              <a:rPr lang="pl-PL" dirty="0" smtClean="0"/>
              <a:t>              z </a:t>
            </a:r>
            <a:r>
              <a:rPr lang="pl-PL" dirty="0"/>
              <a:t>okazji Pierwszego Dnia Wiosny. </a:t>
            </a:r>
            <a:endParaRPr lang="pl-PL" dirty="0" smtClean="0"/>
          </a:p>
          <a:p>
            <a:pPr marL="68580" indent="0" algn="ctr">
              <a:buNone/>
            </a:pPr>
            <a:r>
              <a:rPr lang="pl-PL" b="1" dirty="0" smtClean="0"/>
              <a:t>Spokojnie</a:t>
            </a:r>
            <a:r>
              <a:rPr lang="pl-PL" b="1" dirty="0"/>
              <a:t>, rzeczowo wyjaśnij dziecku</a:t>
            </a:r>
            <a:r>
              <a:rPr lang="pl-PL" dirty="0"/>
              <a:t/>
            </a:r>
            <a:br>
              <a:rPr lang="pl-PL" dirty="0"/>
            </a:br>
            <a:r>
              <a:rPr lang="pl-PL" b="1" dirty="0"/>
              <a:t>obecną sytuację, posługuj się tylko sprawdzonymi informacjami.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8878152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490" y="836712"/>
            <a:ext cx="7024744" cy="720080"/>
          </a:xfrm>
        </p:spPr>
        <p:txBody>
          <a:bodyPr>
            <a:normAutofit/>
          </a:bodyPr>
          <a:lstStyle/>
          <a:p>
            <a:r>
              <a:rPr lang="pl-PL" sz="3600" b="1" dirty="0"/>
              <a:t>4. Bądź otwarty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1772816"/>
            <a:ext cx="7416824" cy="4392488"/>
          </a:xfrm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pl-PL" dirty="0"/>
              <a:t>Wiele dzieci wiedzę o </a:t>
            </a:r>
            <a:r>
              <a:rPr lang="pl-PL" dirty="0" smtClean="0"/>
              <a:t>wirusie czerpie </a:t>
            </a:r>
            <a:r>
              <a:rPr lang="pl-PL" dirty="0"/>
              <a:t>z Internetu, </a:t>
            </a:r>
            <a:r>
              <a:rPr lang="pl-PL" dirty="0" err="1"/>
              <a:t>memów</a:t>
            </a:r>
            <a:r>
              <a:rPr lang="pl-PL" dirty="0"/>
              <a:t>, od kolegów, z żartów wujka itd. </a:t>
            </a:r>
            <a:r>
              <a:rPr lang="pl-PL" dirty="0" smtClean="0"/>
              <a:t>               </a:t>
            </a:r>
            <a:r>
              <a:rPr lang="pl-PL" dirty="0"/>
              <a:t/>
            </a:r>
            <a:br>
              <a:rPr lang="pl-PL" dirty="0"/>
            </a:br>
            <a:r>
              <a:rPr lang="pl-PL" dirty="0"/>
              <a:t>Każdy dorosły posiada lepiej lub gorzej funkcjonujące </a:t>
            </a:r>
            <a:r>
              <a:rPr lang="pl-PL" b="1" dirty="0"/>
              <a:t>mechanizmy racjonalizacji </a:t>
            </a:r>
            <a:r>
              <a:rPr lang="pl-PL" b="1" dirty="0" smtClean="0"/>
              <a:t>                    </a:t>
            </a:r>
            <a:r>
              <a:rPr lang="pl-PL" dirty="0" smtClean="0"/>
              <a:t>i </a:t>
            </a:r>
            <a:r>
              <a:rPr lang="pl-PL" dirty="0"/>
              <a:t>kiedy </a:t>
            </a:r>
            <a:r>
              <a:rPr lang="pl-PL" dirty="0" smtClean="0"/>
              <a:t>przeczyta informację </a:t>
            </a:r>
            <a:r>
              <a:rPr lang="pl-PL" dirty="0"/>
              <a:t>z kategorii absurdalnych, wywołujących panikę, potrafi się opanować, powiedzieć sobie </a:t>
            </a:r>
            <a:r>
              <a:rPr lang="pl-PL" dirty="0" smtClean="0"/>
              <a:t>– „</a:t>
            </a:r>
            <a:r>
              <a:rPr lang="pl-PL" dirty="0"/>
              <a:t>Co za bzdury, nie będę tego oglądać” albo uruchamiając logiczne myślenie, opanować lęk. Dzieci zaś</a:t>
            </a:r>
            <a:br>
              <a:rPr lang="pl-PL" dirty="0"/>
            </a:br>
            <a:r>
              <a:rPr lang="pl-PL" dirty="0"/>
              <a:t>właśnie tego nie potrafią, dlatego </a:t>
            </a:r>
            <a:r>
              <a:rPr lang="pl-PL" b="1" dirty="0"/>
              <a:t>rozmowa </a:t>
            </a:r>
            <a:r>
              <a:rPr lang="pl-PL" b="1" dirty="0" smtClean="0"/>
              <a:t>                z </a:t>
            </a:r>
            <a:r>
              <a:rPr lang="pl-PL" b="1" dirty="0"/>
              <a:t>dzieckiem o </a:t>
            </a:r>
            <a:r>
              <a:rPr lang="pl-PL" b="1" dirty="0" err="1"/>
              <a:t>koronawirusie</a:t>
            </a:r>
            <a:r>
              <a:rPr lang="pl-PL" b="1" dirty="0"/>
              <a:t> jest tak ważna</a:t>
            </a:r>
            <a:r>
              <a:rPr lang="pl-PL" dirty="0"/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41778211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490" y="908720"/>
            <a:ext cx="7024744" cy="1008112"/>
          </a:xfrm>
        </p:spPr>
        <p:txBody>
          <a:bodyPr>
            <a:normAutofit/>
          </a:bodyPr>
          <a:lstStyle/>
          <a:p>
            <a:r>
              <a:rPr lang="pl-PL" sz="3600" b="1" dirty="0"/>
              <a:t>4. Bądź otwarty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2323652"/>
            <a:ext cx="7416824" cy="384165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pl-PL" b="1" dirty="0"/>
              <a:t>D</a:t>
            </a:r>
            <a:r>
              <a:rPr lang="pl-PL" b="1" dirty="0" smtClean="0"/>
              <a:t>zieci</a:t>
            </a:r>
            <a:r>
              <a:rPr lang="pl-PL" b="1" dirty="0"/>
              <a:t>, tak jak dorośli, muszą wiedzieć, </a:t>
            </a:r>
            <a:r>
              <a:rPr lang="pl-PL" b="1" dirty="0" smtClean="0"/>
              <a:t>                     by </a:t>
            </a:r>
            <a:r>
              <a:rPr lang="pl-PL" b="1" dirty="0"/>
              <a:t>opanować lęk, </a:t>
            </a:r>
            <a:r>
              <a:rPr lang="pl-PL" dirty="0"/>
              <a:t>dlatego nie izoluj dziecka </a:t>
            </a:r>
            <a:r>
              <a:rPr lang="pl-PL" dirty="0" smtClean="0"/>
              <a:t>                 od </a:t>
            </a:r>
            <a:r>
              <a:rPr lang="pl-PL" dirty="0"/>
              <a:t>informacji, </a:t>
            </a:r>
            <a:r>
              <a:rPr lang="pl-PL" dirty="0" smtClean="0"/>
              <a:t>ale uważnie </a:t>
            </a:r>
            <a:r>
              <a:rPr lang="pl-PL" dirty="0"/>
              <a:t>kontroluj źródła, </a:t>
            </a:r>
            <a:r>
              <a:rPr lang="pl-PL" dirty="0" smtClean="0"/>
              <a:t>                     z </a:t>
            </a:r>
            <a:r>
              <a:rPr lang="pl-PL" dirty="0"/>
              <a:t>których tę wiedzę </a:t>
            </a:r>
            <a:r>
              <a:rPr lang="pl-PL" dirty="0" smtClean="0"/>
              <a:t>czerpie.</a:t>
            </a:r>
          </a:p>
          <a:p>
            <a:pPr marL="68580" indent="0">
              <a:buNone/>
            </a:pPr>
            <a:r>
              <a:rPr lang="pl-PL" dirty="0" smtClean="0"/>
              <a:t> </a:t>
            </a:r>
          </a:p>
          <a:p>
            <a:pPr marL="68580" indent="0">
              <a:buNone/>
            </a:pPr>
            <a:r>
              <a:rPr lang="pl-PL" b="1" dirty="0">
                <a:solidFill>
                  <a:schemeClr val="accent1">
                    <a:lumMod val="50000"/>
                  </a:schemeClr>
                </a:solidFill>
              </a:rPr>
              <a:t>K</a:t>
            </a: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</a:rPr>
              <a:t>iedy </a:t>
            </a:r>
            <a:r>
              <a:rPr lang="pl-PL" b="1" dirty="0">
                <a:solidFill>
                  <a:schemeClr val="accent1">
                    <a:lumMod val="50000"/>
                  </a:schemeClr>
                </a:solidFill>
              </a:rPr>
              <a:t>usiądziesz z dzieckiem </a:t>
            </a: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</a:rPr>
              <a:t>i będziesz </a:t>
            </a:r>
            <a:r>
              <a:rPr lang="pl-PL" b="1" dirty="0">
                <a:solidFill>
                  <a:schemeClr val="accent1">
                    <a:lumMod val="50000"/>
                  </a:schemeClr>
                </a:solidFill>
              </a:rPr>
              <a:t>otwarty na jego potrzeby, </a:t>
            </a: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</a:rPr>
              <a:t>dasz </a:t>
            </a:r>
            <a:r>
              <a:rPr lang="pl-PL" b="1" dirty="0">
                <a:solidFill>
                  <a:schemeClr val="accent1">
                    <a:lumMod val="50000"/>
                  </a:schemeClr>
                </a:solidFill>
              </a:rPr>
              <a:t>mu gwarancję, </a:t>
            </a: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	że </a:t>
            </a:r>
            <a:r>
              <a:rPr lang="pl-PL" b="1" dirty="0">
                <a:solidFill>
                  <a:schemeClr val="accent1">
                    <a:lumMod val="50000"/>
                  </a:schemeClr>
                </a:solidFill>
              </a:rPr>
              <a:t>traktujesz je poważnie, </a:t>
            </a: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</a:rPr>
              <a:t>                                              	że </a:t>
            </a:r>
            <a:r>
              <a:rPr lang="pl-PL" b="1" dirty="0">
                <a:solidFill>
                  <a:schemeClr val="accent1">
                    <a:lumMod val="50000"/>
                  </a:schemeClr>
                </a:solidFill>
              </a:rPr>
              <a:t>szanujesz </a:t>
            </a:r>
            <a:r>
              <a:rPr lang="pl-PL" b="1" dirty="0" smtClean="0">
                <a:solidFill>
                  <a:schemeClr val="accent1">
                    <a:lumMod val="50000"/>
                  </a:schemeClr>
                </a:solidFill>
              </a:rPr>
              <a:t>jego emocje</a:t>
            </a:r>
            <a:r>
              <a:rPr lang="pl-PL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47919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.stasiak\Desktop\rodzin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50854"/>
            <a:ext cx="7736052" cy="453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1766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>
            <a:normAutofit/>
          </a:bodyPr>
          <a:lstStyle/>
          <a:p>
            <a:r>
              <a:rPr lang="pl-PL" sz="3600" b="1" dirty="0"/>
              <a:t>Kilka ważnych rad: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43492" y="2492896"/>
            <a:ext cx="6777317" cy="3339733"/>
          </a:xfrm>
        </p:spPr>
        <p:txBody>
          <a:bodyPr/>
          <a:lstStyle/>
          <a:p>
            <a:pPr marL="68580" indent="0">
              <a:buNone/>
            </a:pPr>
            <a:r>
              <a:rPr lang="pl-PL" dirty="0"/>
              <a:t>Przede wszystkim </a:t>
            </a:r>
            <a:endParaRPr lang="pl-PL" dirty="0" smtClean="0"/>
          </a:p>
          <a:p>
            <a:pPr marL="68580" indent="0">
              <a:buNone/>
            </a:pPr>
            <a:r>
              <a:rPr lang="pl-PL" b="1" dirty="0" smtClean="0"/>
              <a:t>- uważnie </a:t>
            </a:r>
            <a:r>
              <a:rPr lang="pl-PL" b="1" dirty="0"/>
              <a:t>obserwuj swoje dziecko</a:t>
            </a:r>
            <a:r>
              <a:rPr lang="pl-PL" dirty="0"/>
              <a:t>, </a:t>
            </a:r>
            <a:endParaRPr lang="pl-PL" dirty="0" smtClean="0"/>
          </a:p>
          <a:p>
            <a:pPr marL="68580" indent="0">
              <a:buNone/>
            </a:pPr>
            <a:r>
              <a:rPr lang="pl-PL" b="1" dirty="0" smtClean="0"/>
              <a:t>- zwracaj </a:t>
            </a:r>
            <a:r>
              <a:rPr lang="pl-PL" b="1" dirty="0"/>
              <a:t>uwagę na to, jak sobie radzi</a:t>
            </a:r>
            <a:r>
              <a:rPr lang="pl-PL" dirty="0"/>
              <a:t>, </a:t>
            </a:r>
            <a:r>
              <a:rPr lang="pl-PL" dirty="0" smtClean="0"/>
              <a:t>                czy nie </a:t>
            </a:r>
            <a:r>
              <a:rPr lang="pl-PL" dirty="0"/>
              <a:t>zmieniły się jego reakcje – co może być cenną </a:t>
            </a:r>
            <a:r>
              <a:rPr lang="pl-PL" dirty="0" smtClean="0"/>
              <a:t>wskazówką, </a:t>
            </a:r>
            <a:r>
              <a:rPr lang="pl-PL" dirty="0"/>
              <a:t>jakiej rozmowy </a:t>
            </a:r>
            <a:r>
              <a:rPr lang="pl-PL" dirty="0" smtClean="0"/>
              <a:t>            ono potrzebuje, jakie informacje </a:t>
            </a:r>
            <a:r>
              <a:rPr lang="pl-PL" dirty="0"/>
              <a:t>mogą mu pomóc odpowiedzieć na te potrzeby.</a:t>
            </a:r>
          </a:p>
        </p:txBody>
      </p:sp>
    </p:spTree>
    <p:extLst>
      <p:ext uri="{BB962C8B-B14F-4D97-AF65-F5344CB8AC3E}">
        <p14:creationId xmlns:p14="http://schemas.microsoft.com/office/powerpoint/2010/main" val="4187667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961176"/>
          </a:xfrm>
        </p:spPr>
        <p:txBody>
          <a:bodyPr>
            <a:normAutofit/>
          </a:bodyPr>
          <a:lstStyle/>
          <a:p>
            <a:r>
              <a:rPr lang="pl-PL" sz="3600" b="1" dirty="0"/>
              <a:t>Kilka ważnych rad: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pl-PL" b="1" dirty="0"/>
              <a:t>Jeśli nie znasz odpowiedzi na pytania dziecka, mów o tym </a:t>
            </a:r>
            <a:r>
              <a:rPr lang="pl-PL" b="1" dirty="0" smtClean="0"/>
              <a:t>otwarcie</a:t>
            </a:r>
            <a:r>
              <a:rPr lang="pl-PL" dirty="0"/>
              <a:t> </a:t>
            </a:r>
            <a:r>
              <a:rPr lang="pl-PL" dirty="0" smtClean="0"/>
              <a:t>- </a:t>
            </a:r>
            <a:r>
              <a:rPr lang="pl-PL" dirty="0"/>
              <a:t>każdy z nas ma jednak ograniczoną wiedzę o wirusie. </a:t>
            </a:r>
            <a:endParaRPr lang="pl-PL" dirty="0" smtClean="0"/>
          </a:p>
          <a:p>
            <a:pPr marL="68580" indent="0">
              <a:buNone/>
            </a:pPr>
            <a:endParaRPr lang="pl-PL" dirty="0" smtClean="0"/>
          </a:p>
          <a:p>
            <a:pPr marL="68580" indent="0">
              <a:buNone/>
            </a:pPr>
            <a:r>
              <a:rPr lang="pl-PL" dirty="0" smtClean="0"/>
              <a:t>Jeśli </a:t>
            </a:r>
            <a:r>
              <a:rPr lang="pl-PL" dirty="0"/>
              <a:t>dziecko przyłapie Cię na kłamstwie, może </a:t>
            </a:r>
            <a:r>
              <a:rPr lang="pl-PL" dirty="0" smtClean="0"/>
              <a:t>znacząco podupaść </a:t>
            </a:r>
            <a:r>
              <a:rPr lang="pl-PL" dirty="0"/>
              <a:t>jego poczucie bezpieczeństwa – „Skoro mama kłamie, </a:t>
            </a:r>
            <a:r>
              <a:rPr lang="pl-PL" dirty="0" smtClean="0"/>
              <a:t>              to </a:t>
            </a:r>
            <a:r>
              <a:rPr lang="pl-PL" dirty="0"/>
              <a:t>na pewno jest bardzo źle”.</a:t>
            </a:r>
          </a:p>
        </p:txBody>
      </p:sp>
    </p:spTree>
    <p:extLst>
      <p:ext uri="{BB962C8B-B14F-4D97-AF65-F5344CB8AC3E}">
        <p14:creationId xmlns:p14="http://schemas.microsoft.com/office/powerpoint/2010/main" val="32063627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961176"/>
          </a:xfrm>
        </p:spPr>
        <p:txBody>
          <a:bodyPr>
            <a:normAutofit/>
          </a:bodyPr>
          <a:lstStyle/>
          <a:p>
            <a:r>
              <a:rPr lang="pl-PL" sz="3600" b="1" dirty="0"/>
              <a:t>Kilka ważnych rad: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2323652"/>
            <a:ext cx="7344816" cy="3841652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pl-PL" b="1" dirty="0"/>
              <a:t>Nie obawiaj się pytań </a:t>
            </a:r>
            <a:r>
              <a:rPr lang="pl-PL" dirty="0"/>
              <a:t>z serii: „Czy wszyscy umrzemy?”, „Czy czeka nas zagłada?” </a:t>
            </a:r>
            <a:endParaRPr lang="pl-PL" dirty="0" smtClean="0"/>
          </a:p>
          <a:p>
            <a:pPr marL="68580" indent="0">
              <a:buNone/>
            </a:pPr>
            <a:r>
              <a:rPr lang="pl-PL" dirty="0" smtClean="0"/>
              <a:t>Pamiętaj</a:t>
            </a:r>
            <a:r>
              <a:rPr lang="pl-PL" dirty="0"/>
              <a:t>, </a:t>
            </a:r>
            <a:r>
              <a:rPr lang="pl-PL" dirty="0" smtClean="0"/>
              <a:t>że dla </a:t>
            </a:r>
            <a:r>
              <a:rPr lang="pl-PL" dirty="0"/>
              <a:t>dzieci, podobnie jak dla nas wszystkich, jest to zupełnie nowa, nadzwyczajna sytuacja</a:t>
            </a:r>
            <a:r>
              <a:rPr lang="pl-PL" dirty="0" smtClean="0"/>
              <a:t>.</a:t>
            </a:r>
            <a:r>
              <a:rPr lang="pl-PL" dirty="0"/>
              <a:t/>
            </a:r>
            <a:br>
              <a:rPr lang="pl-PL" dirty="0"/>
            </a:br>
            <a:r>
              <a:rPr lang="pl-PL" u="sng" dirty="0"/>
              <a:t>U dzieci takie wyjątkowe okoliczności często budzą nadmierny lęk. </a:t>
            </a:r>
            <a:r>
              <a:rPr lang="pl-PL" u="sng" dirty="0" smtClean="0"/>
              <a:t>                                                                              </a:t>
            </a:r>
            <a:r>
              <a:rPr lang="pl-PL" dirty="0" smtClean="0"/>
              <a:t>Dla </a:t>
            </a:r>
            <a:r>
              <a:rPr lang="pl-PL" dirty="0"/>
              <a:t>nas </a:t>
            </a:r>
            <a:r>
              <a:rPr lang="pl-PL" dirty="0" smtClean="0"/>
              <a:t>jest </a:t>
            </a:r>
            <a:r>
              <a:rPr lang="pl-PL" dirty="0" smtClean="0"/>
              <a:t>to wskazówka</a:t>
            </a:r>
            <a:r>
              <a:rPr lang="pl-PL" dirty="0"/>
              <a:t>, że nasze dziecko naprawdę potrzebuje tej </a:t>
            </a:r>
            <a:r>
              <a:rPr lang="pl-PL" dirty="0" smtClean="0"/>
              <a:t>wiedzy. </a:t>
            </a:r>
          </a:p>
          <a:p>
            <a:pPr marL="68580" indent="0">
              <a:buNone/>
            </a:pPr>
            <a:r>
              <a:rPr lang="pl-PL" b="1" dirty="0" smtClean="0"/>
              <a:t>		Traktujmy </a:t>
            </a:r>
            <a:r>
              <a:rPr lang="pl-PL" b="1" dirty="0"/>
              <a:t>je poważnie.</a:t>
            </a:r>
          </a:p>
        </p:txBody>
      </p:sp>
    </p:spTree>
    <p:extLst>
      <p:ext uri="{BB962C8B-B14F-4D97-AF65-F5344CB8AC3E}">
        <p14:creationId xmlns:p14="http://schemas.microsoft.com/office/powerpoint/2010/main" val="2531410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89168"/>
          </a:xfrm>
        </p:spPr>
        <p:txBody>
          <a:bodyPr>
            <a:normAutofit/>
          </a:bodyPr>
          <a:lstStyle/>
          <a:p>
            <a:r>
              <a:rPr lang="pl-PL" sz="3600" b="1" dirty="0"/>
              <a:t>Kilka ważnych rad: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2323652"/>
            <a:ext cx="7344816" cy="3841652"/>
          </a:xfrm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pl-PL" dirty="0"/>
              <a:t>Pamiętaj, że dzieci bardzo uważnie przyglądają się także naszym reakcjom. </a:t>
            </a:r>
            <a:endParaRPr lang="pl-PL" dirty="0" smtClean="0"/>
          </a:p>
          <a:p>
            <a:pPr marL="68580" indent="0">
              <a:buNone/>
            </a:pPr>
            <a:r>
              <a:rPr lang="pl-PL" b="1" dirty="0" smtClean="0"/>
              <a:t>Jeśli </a:t>
            </a:r>
            <a:r>
              <a:rPr lang="pl-PL" b="1" dirty="0"/>
              <a:t>Ty </a:t>
            </a:r>
            <a:r>
              <a:rPr lang="pl-PL" b="1" dirty="0" smtClean="0"/>
              <a:t>często</a:t>
            </a:r>
            <a:r>
              <a:rPr lang="pl-PL" dirty="0"/>
              <a:t> </a:t>
            </a:r>
            <a:r>
              <a:rPr lang="pl-PL" b="1" dirty="0" smtClean="0"/>
              <a:t>wpadasz </a:t>
            </a:r>
            <a:r>
              <a:rPr lang="pl-PL" b="1" dirty="0"/>
              <a:t>w panikę, głośno wykrzykując nowe informacje, Twoje dziecko </a:t>
            </a:r>
            <a:r>
              <a:rPr lang="pl-PL" b="1" dirty="0" smtClean="0"/>
              <a:t>               z </a:t>
            </a:r>
            <a:r>
              <a:rPr lang="pl-PL" b="1" dirty="0"/>
              <a:t>pewnością tę panikę przejmuje.</a:t>
            </a:r>
            <a:r>
              <a:rPr lang="pl-PL" dirty="0"/>
              <a:t> </a:t>
            </a:r>
            <a:r>
              <a:rPr lang="pl-PL" dirty="0" smtClean="0"/>
              <a:t>                                                               </a:t>
            </a:r>
          </a:p>
          <a:p>
            <a:pPr marL="68580" indent="0">
              <a:buNone/>
            </a:pPr>
            <a:r>
              <a:rPr lang="pl-PL" dirty="0" smtClean="0"/>
              <a:t>Jeśli </a:t>
            </a:r>
            <a:r>
              <a:rPr lang="pl-PL" dirty="0"/>
              <a:t>nie pozwalasz dziecku wychodzić </a:t>
            </a:r>
            <a:r>
              <a:rPr lang="pl-PL" dirty="0" smtClean="0"/>
              <a:t>                       do </a:t>
            </a:r>
            <a:r>
              <a:rPr lang="pl-PL" dirty="0"/>
              <a:t>kolegów, a sam wychodzisz </a:t>
            </a:r>
            <a:r>
              <a:rPr lang="pl-PL" dirty="0" smtClean="0"/>
              <a:t>                                 na</a:t>
            </a:r>
            <a:r>
              <a:rPr lang="pl-PL" dirty="0"/>
              <a:t> </a:t>
            </a:r>
            <a:r>
              <a:rPr lang="pl-PL" dirty="0" smtClean="0"/>
              <a:t>regularne </a:t>
            </a:r>
            <a:r>
              <a:rPr lang="pl-PL" dirty="0"/>
              <a:t>zakupy, bądź przygotowany </a:t>
            </a:r>
            <a:r>
              <a:rPr lang="pl-PL" dirty="0" smtClean="0"/>
              <a:t>               na </a:t>
            </a:r>
            <a:r>
              <a:rPr lang="pl-PL" dirty="0"/>
              <a:t>pytania, dlaczego on nie może, a Ty tak.</a:t>
            </a:r>
          </a:p>
        </p:txBody>
      </p:sp>
    </p:spTree>
    <p:extLst>
      <p:ext uri="{BB962C8B-B14F-4D97-AF65-F5344CB8AC3E}">
        <p14:creationId xmlns:p14="http://schemas.microsoft.com/office/powerpoint/2010/main" val="35638074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89168"/>
          </a:xfrm>
        </p:spPr>
        <p:txBody>
          <a:bodyPr>
            <a:normAutofit/>
          </a:bodyPr>
          <a:lstStyle/>
          <a:p>
            <a:r>
              <a:rPr lang="pl-PL" sz="3600" b="1" dirty="0"/>
              <a:t>Kilka ważnych rad: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2204864"/>
            <a:ext cx="7344816" cy="3960440"/>
          </a:xfrm>
        </p:spPr>
        <p:txBody>
          <a:bodyPr>
            <a:normAutofit lnSpcReduction="10000"/>
          </a:bodyPr>
          <a:lstStyle/>
          <a:p>
            <a:pPr marL="68580" indent="0">
              <a:buNone/>
            </a:pPr>
            <a:r>
              <a:rPr lang="pl-PL" dirty="0" smtClean="0"/>
              <a:t>Jeśli </a:t>
            </a:r>
            <a:r>
              <a:rPr lang="pl-PL" dirty="0"/>
              <a:t>Twoje dziecko nie chce rozmawiać, </a:t>
            </a:r>
            <a:r>
              <a:rPr lang="pl-PL" dirty="0" smtClean="0"/>
              <a:t>      </a:t>
            </a:r>
            <a:r>
              <a:rPr lang="pl-PL" b="1" dirty="0" smtClean="0"/>
              <a:t>uszanuj </a:t>
            </a:r>
            <a:r>
              <a:rPr lang="pl-PL" b="1" dirty="0"/>
              <a:t>jego decyzję</a:t>
            </a:r>
            <a:r>
              <a:rPr lang="pl-PL" dirty="0"/>
              <a:t>, ale </a:t>
            </a:r>
            <a:r>
              <a:rPr lang="pl-PL" b="1" dirty="0"/>
              <a:t>wskaż swoją</a:t>
            </a:r>
            <a:br>
              <a:rPr lang="pl-PL" b="1" dirty="0"/>
            </a:br>
            <a:r>
              <a:rPr lang="pl-PL" b="1" dirty="0"/>
              <a:t>dostępność</a:t>
            </a:r>
            <a:r>
              <a:rPr lang="pl-PL" dirty="0"/>
              <a:t> – „OK, gdybyś jednak potrzebował rozmowy, jestem dla Ciebie w każdym</a:t>
            </a:r>
            <a:br>
              <a:rPr lang="pl-PL" dirty="0"/>
            </a:br>
            <a:r>
              <a:rPr lang="pl-PL" dirty="0"/>
              <a:t>momencie”. </a:t>
            </a:r>
            <a:endParaRPr lang="pl-PL" dirty="0" smtClean="0"/>
          </a:p>
          <a:p>
            <a:pPr marL="68580" indent="0">
              <a:buNone/>
            </a:pPr>
            <a:r>
              <a:rPr lang="pl-PL" b="1" dirty="0" smtClean="0"/>
              <a:t>Bądź </a:t>
            </a:r>
            <a:r>
              <a:rPr lang="pl-PL" b="1" dirty="0"/>
              <a:t>przy tym uważnym </a:t>
            </a:r>
            <a:r>
              <a:rPr lang="pl-PL" b="1" dirty="0" smtClean="0"/>
              <a:t>obserwatorem,                     </a:t>
            </a:r>
            <a:r>
              <a:rPr lang="pl-PL" dirty="0" smtClean="0"/>
              <a:t>co </a:t>
            </a:r>
            <a:r>
              <a:rPr lang="pl-PL" dirty="0"/>
              <a:t>sprawia, że Twoje dziecko unika</a:t>
            </a:r>
            <a:br>
              <a:rPr lang="pl-PL" dirty="0"/>
            </a:br>
            <a:r>
              <a:rPr lang="pl-PL" dirty="0"/>
              <a:t>rozmowy – być może ilość informacji </a:t>
            </a:r>
            <a:r>
              <a:rPr lang="pl-PL" dirty="0" smtClean="0"/>
              <a:t>                            już </a:t>
            </a:r>
            <a:r>
              <a:rPr lang="pl-PL" dirty="0"/>
              <a:t>go przerasta, może potrzebuje </a:t>
            </a:r>
            <a:r>
              <a:rPr lang="pl-PL" dirty="0" smtClean="0"/>
              <a:t>                             więcej czasu, a może po </a:t>
            </a:r>
            <a:r>
              <a:rPr lang="pl-PL" dirty="0"/>
              <a:t>prostu wybrałeś </a:t>
            </a:r>
            <a:r>
              <a:rPr lang="pl-PL" dirty="0" smtClean="0"/>
              <a:t>                       zły </a:t>
            </a:r>
            <a:r>
              <a:rPr lang="pl-PL" dirty="0"/>
              <a:t>moment na rozmowę.</a:t>
            </a:r>
          </a:p>
        </p:txBody>
      </p:sp>
    </p:spTree>
    <p:extLst>
      <p:ext uri="{BB962C8B-B14F-4D97-AF65-F5344CB8AC3E}">
        <p14:creationId xmlns:p14="http://schemas.microsoft.com/office/powerpoint/2010/main" val="35722525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89168"/>
          </a:xfrm>
        </p:spPr>
        <p:txBody>
          <a:bodyPr>
            <a:normAutofit/>
          </a:bodyPr>
          <a:lstStyle/>
          <a:p>
            <a:r>
              <a:rPr lang="pl-PL" sz="3600" b="1" dirty="0"/>
              <a:t>Kilka ważnych rad: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99592" y="2323652"/>
            <a:ext cx="7344816" cy="3841652"/>
          </a:xfrm>
        </p:spPr>
        <p:txBody>
          <a:bodyPr/>
          <a:lstStyle/>
          <a:p>
            <a:pPr marL="68580" indent="0">
              <a:buNone/>
            </a:pPr>
            <a:r>
              <a:rPr lang="pl-PL" b="1" dirty="0"/>
              <a:t>C</a:t>
            </a:r>
            <a:r>
              <a:rPr lang="pl-PL" b="1" dirty="0" smtClean="0"/>
              <a:t>zas</a:t>
            </a:r>
            <a:r>
              <a:rPr lang="pl-PL" b="1" dirty="0"/>
              <a:t>, który spędzimy razem </a:t>
            </a:r>
            <a:r>
              <a:rPr lang="pl-PL" b="1" dirty="0" smtClean="0"/>
              <a:t>w </a:t>
            </a:r>
            <a:r>
              <a:rPr lang="pl-PL" b="1" dirty="0"/>
              <a:t>domach można wykorzystać na budowanie relacji rodzinnych, które dla dziecka są fundamentem poczucia bezpieczeństwa.</a:t>
            </a:r>
            <a:r>
              <a:rPr lang="pl-PL" dirty="0"/>
              <a:t> </a:t>
            </a:r>
            <a:endParaRPr lang="pl-PL" dirty="0" smtClean="0"/>
          </a:p>
          <a:p>
            <a:pPr marL="68580" indent="0">
              <a:buNone/>
            </a:pPr>
            <a:r>
              <a:rPr lang="pl-PL" dirty="0" smtClean="0"/>
              <a:t>Spędzajcie </a:t>
            </a:r>
            <a:r>
              <a:rPr lang="pl-PL" dirty="0"/>
              <a:t>ze sobą dużo czasu, </a:t>
            </a:r>
            <a:r>
              <a:rPr lang="pl-PL" dirty="0" smtClean="0"/>
              <a:t>                         dużo </a:t>
            </a:r>
            <a:r>
              <a:rPr lang="pl-PL" dirty="0"/>
              <a:t>rozmawiajcie, bawcie się razem, odbudujcie więzi, które na co dzień bywają czasowo ograniczone. </a:t>
            </a:r>
            <a:endParaRPr lang="pl-PL" dirty="0" smtClean="0"/>
          </a:p>
          <a:p>
            <a:pPr marL="68580" indent="0">
              <a:buNone/>
            </a:pPr>
            <a:r>
              <a:rPr lang="pl-PL" b="1" dirty="0"/>
              <a:t>	</a:t>
            </a:r>
            <a:r>
              <a:rPr lang="pl-PL" b="1" dirty="0" smtClean="0"/>
              <a:t>	</a:t>
            </a:r>
            <a:r>
              <a:rPr lang="pl-PL" sz="2800" b="1" dirty="0" smtClean="0"/>
              <a:t>Bądźcie </a:t>
            </a:r>
            <a:r>
              <a:rPr lang="pl-PL" sz="2800" b="1" dirty="0"/>
              <a:t>dla siebie!</a:t>
            </a:r>
          </a:p>
        </p:txBody>
      </p:sp>
    </p:spTree>
    <p:extLst>
      <p:ext uri="{BB962C8B-B14F-4D97-AF65-F5344CB8AC3E}">
        <p14:creationId xmlns:p14="http://schemas.microsoft.com/office/powerpoint/2010/main" val="23138988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.stasiak\Desktop\ODPORNOŚĆ PSYCHICZNA\rodzice i dzieci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724" y="1124744"/>
            <a:ext cx="6885668" cy="4725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5397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961176"/>
          </a:xfrm>
        </p:spPr>
        <p:txBody>
          <a:bodyPr>
            <a:normAutofit/>
          </a:bodyPr>
          <a:lstStyle/>
          <a:p>
            <a:r>
              <a:rPr lang="pl-PL" sz="3600" b="1" dirty="0"/>
              <a:t>Kilka ważnych rad:</a:t>
            </a:r>
            <a:endParaRPr lang="pl-PL" sz="3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pl-PL" dirty="0"/>
              <a:t>Jeśli zauważysz, że Twoje dziecko nie radzi sobie z lękiem, jaki wywołuje w nim epidemia, </a:t>
            </a:r>
            <a:r>
              <a:rPr lang="pl-PL" dirty="0" smtClean="0"/>
              <a:t>a Ty </a:t>
            </a:r>
            <a:r>
              <a:rPr lang="pl-PL" dirty="0"/>
              <a:t>nie wiesz jak mu pomóc, </a:t>
            </a:r>
            <a:r>
              <a:rPr lang="pl-PL" dirty="0" smtClean="0"/>
              <a:t>                nie </a:t>
            </a:r>
            <a:r>
              <a:rPr lang="pl-PL" dirty="0"/>
              <a:t>umiesz sobie z tym poradzić, </a:t>
            </a:r>
            <a:r>
              <a:rPr lang="pl-PL" dirty="0" smtClean="0"/>
              <a:t>                   </a:t>
            </a:r>
            <a:r>
              <a:rPr lang="pl-PL" b="1" dirty="0" smtClean="0"/>
              <a:t>poszukaj </a:t>
            </a:r>
            <a:r>
              <a:rPr lang="pl-PL" b="1" dirty="0"/>
              <a:t>pomocy</a:t>
            </a:r>
            <a:r>
              <a:rPr lang="pl-PL" dirty="0"/>
              <a:t>. </a:t>
            </a:r>
            <a:endParaRPr lang="pl-PL" dirty="0" smtClean="0"/>
          </a:p>
          <a:p>
            <a:pPr marL="68580" indent="0">
              <a:buNone/>
            </a:pP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>Psychologowie </a:t>
            </a:r>
            <a:r>
              <a:rPr lang="pl-PL" dirty="0"/>
              <a:t>i psychoterapeuci </a:t>
            </a:r>
            <a:r>
              <a:rPr lang="pl-PL" dirty="0" smtClean="0"/>
              <a:t>                         są  </a:t>
            </a:r>
            <a:r>
              <a:rPr lang="pl-PL" dirty="0"/>
              <a:t>dostępni online lub telefonicznie.</a:t>
            </a:r>
          </a:p>
        </p:txBody>
      </p:sp>
    </p:spTree>
    <p:extLst>
      <p:ext uri="{BB962C8B-B14F-4D97-AF65-F5344CB8AC3E}">
        <p14:creationId xmlns:p14="http://schemas.microsoft.com/office/powerpoint/2010/main" val="4579656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.stasiak\Desktop\ODPORNOŚĆ PSYCHICZNA\radość 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90587"/>
            <a:ext cx="7620000" cy="507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2965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344816" cy="5616624"/>
          </a:xfrm>
        </p:spPr>
        <p:txBody>
          <a:bodyPr>
            <a:normAutofit fontScale="90000"/>
          </a:bodyPr>
          <a:lstStyle/>
          <a:p>
            <a:r>
              <a:rPr lang="pl-PL" sz="3100" b="1" dirty="0" smtClean="0">
                <a:solidFill>
                  <a:srgbClr val="7030A0"/>
                </a:solidFill>
              </a:rPr>
              <a:t>Więcej na ten temat:</a:t>
            </a:r>
            <a:r>
              <a:rPr lang="pl-PL" sz="2700" b="1" dirty="0" smtClean="0"/>
              <a:t/>
            </a:r>
            <a:br>
              <a:rPr lang="pl-PL" sz="2700" b="1" dirty="0" smtClean="0"/>
            </a:br>
            <a:r>
              <a:rPr lang="pl-PL" sz="2700" b="1" dirty="0" smtClean="0"/>
              <a:t/>
            </a:r>
            <a:br>
              <a:rPr lang="pl-PL" sz="2700" b="1" dirty="0" smtClean="0"/>
            </a:br>
            <a:r>
              <a:rPr lang="pl-PL" sz="2700" b="1" dirty="0" smtClean="0">
                <a:solidFill>
                  <a:schemeClr val="tx1"/>
                </a:solidFill>
              </a:rPr>
              <a:t>1. </a:t>
            </a:r>
            <a:r>
              <a:rPr lang="pl-PL" sz="2700" b="1" dirty="0">
                <a:solidFill>
                  <a:schemeClr val="tx1"/>
                </a:solidFill>
              </a:rPr>
              <a:t>UNICEF: Należy rozmawiać z dziećmi o </a:t>
            </a:r>
            <a:r>
              <a:rPr lang="pl-PL" sz="2700" b="1" dirty="0" err="1" smtClean="0">
                <a:solidFill>
                  <a:schemeClr val="tx1"/>
                </a:solidFill>
              </a:rPr>
              <a:t>koronawirusie</a:t>
            </a:r>
            <a:r>
              <a:rPr lang="pl-PL" sz="2700" b="1" dirty="0" smtClean="0">
                <a:solidFill>
                  <a:schemeClr val="tx1"/>
                </a:solidFill>
              </a:rPr>
              <a:t>, </a:t>
            </a:r>
            <a:r>
              <a:rPr lang="pl-PL" sz="2700" dirty="0" smtClean="0">
                <a:solidFill>
                  <a:schemeClr val="tx1"/>
                </a:solidFill>
              </a:rPr>
              <a:t>zdrowie.wprost.pl</a:t>
            </a:r>
            <a:r>
              <a:rPr lang="pl-PL" sz="2700" b="1" dirty="0" smtClean="0">
                <a:solidFill>
                  <a:schemeClr val="tx1"/>
                </a:solidFill>
              </a:rPr>
              <a:t/>
            </a:r>
            <a:br>
              <a:rPr lang="pl-PL" sz="2700" b="1" dirty="0" smtClean="0">
                <a:solidFill>
                  <a:schemeClr val="tx1"/>
                </a:solidFill>
              </a:rPr>
            </a:br>
            <a:r>
              <a:rPr lang="pl-PL" sz="2700" b="1" dirty="0" smtClean="0">
                <a:solidFill>
                  <a:schemeClr val="tx1"/>
                </a:solidFill>
              </a:rPr>
              <a:t>2. „Czy </a:t>
            </a:r>
            <a:r>
              <a:rPr lang="pl-PL" sz="2700" b="1" dirty="0">
                <a:solidFill>
                  <a:schemeClr val="tx1"/>
                </a:solidFill>
              </a:rPr>
              <a:t>babcia umrze?” – jak rozmawiać z dzieckiem o </a:t>
            </a:r>
            <a:r>
              <a:rPr lang="pl-PL" sz="2700" b="1" dirty="0" err="1">
                <a:solidFill>
                  <a:schemeClr val="tx1"/>
                </a:solidFill>
              </a:rPr>
              <a:t>koronawirusie</a:t>
            </a:r>
            <a:r>
              <a:rPr lang="pl-PL" sz="2700" b="1" dirty="0" smtClean="0">
                <a:solidFill>
                  <a:schemeClr val="tx1"/>
                </a:solidFill>
              </a:rPr>
              <a:t>?, </a:t>
            </a:r>
            <a:r>
              <a:rPr lang="pl-PL" sz="2700" dirty="0" smtClean="0">
                <a:solidFill>
                  <a:schemeClr val="tx1"/>
                </a:solidFill>
              </a:rPr>
              <a:t>zdrowie.wprost.pl</a:t>
            </a:r>
            <a:r>
              <a:rPr lang="pl-PL" sz="2700" b="1" dirty="0">
                <a:solidFill>
                  <a:schemeClr val="tx1"/>
                </a:solidFill>
              </a:rPr>
              <a:t/>
            </a:r>
            <a:br>
              <a:rPr lang="pl-PL" sz="2700" b="1" dirty="0">
                <a:solidFill>
                  <a:schemeClr val="tx1"/>
                </a:solidFill>
              </a:rPr>
            </a:br>
            <a:r>
              <a:rPr lang="pl-PL" sz="2700" b="1" dirty="0" smtClean="0">
                <a:solidFill>
                  <a:schemeClr val="tx1"/>
                </a:solidFill>
              </a:rPr>
              <a:t>3. </a:t>
            </a:r>
            <a:r>
              <a:rPr lang="pl-PL" sz="2700" b="1" dirty="0">
                <a:solidFill>
                  <a:schemeClr val="tx1"/>
                </a:solidFill>
              </a:rPr>
              <a:t>Jak rozmawiać z dzieckiem o </a:t>
            </a:r>
            <a:r>
              <a:rPr lang="pl-PL" sz="2700" b="1" dirty="0" err="1" smtClean="0">
                <a:solidFill>
                  <a:schemeClr val="tx1"/>
                </a:solidFill>
              </a:rPr>
              <a:t>koronawirusie</a:t>
            </a:r>
            <a:r>
              <a:rPr lang="pl-PL" sz="2700" b="1" dirty="0" smtClean="0">
                <a:solidFill>
                  <a:schemeClr val="tx1"/>
                </a:solidFill>
              </a:rPr>
              <a:t>?, </a:t>
            </a:r>
            <a:r>
              <a:rPr lang="pl-PL" sz="2700" dirty="0" smtClean="0">
                <a:solidFill>
                  <a:schemeClr val="tx1"/>
                </a:solidFill>
              </a:rPr>
              <a:t>twojezdrowie.rmf24.pl</a:t>
            </a:r>
            <a:br>
              <a:rPr lang="pl-PL" sz="2700" dirty="0" smtClean="0">
                <a:solidFill>
                  <a:schemeClr val="tx1"/>
                </a:solidFill>
              </a:rPr>
            </a:br>
            <a:r>
              <a:rPr lang="pl-PL" sz="2700" b="1" dirty="0" smtClean="0">
                <a:solidFill>
                  <a:schemeClr val="tx1"/>
                </a:solidFill>
              </a:rPr>
              <a:t>4. </a:t>
            </a:r>
            <a:r>
              <a:rPr lang="pl-PL" sz="2700" b="1" dirty="0" err="1">
                <a:solidFill>
                  <a:schemeClr val="tx1"/>
                </a:solidFill>
              </a:rPr>
              <a:t>Koronawirus</a:t>
            </a:r>
            <a:r>
              <a:rPr lang="pl-PL" sz="2700" b="1" dirty="0">
                <a:solidFill>
                  <a:schemeClr val="tx1"/>
                </a:solidFill>
              </a:rPr>
              <a:t> w Polsce. Zamknięte szkoły </a:t>
            </a:r>
            <a:r>
              <a:rPr lang="pl-PL" sz="2700" b="1" dirty="0" smtClean="0">
                <a:solidFill>
                  <a:schemeClr val="tx1"/>
                </a:solidFill>
              </a:rPr>
              <a:t>                   i </a:t>
            </a:r>
            <a:r>
              <a:rPr lang="pl-PL" sz="2700" b="1" dirty="0">
                <a:solidFill>
                  <a:schemeClr val="tx1"/>
                </a:solidFill>
              </a:rPr>
              <a:t>przedszkola. Jak rozmawiać o tym z dziećmi?, </a:t>
            </a:r>
            <a:r>
              <a:rPr lang="pl-PL" sz="2700" dirty="0" smtClean="0">
                <a:solidFill>
                  <a:schemeClr val="tx1"/>
                </a:solidFill>
              </a:rPr>
              <a:t>parenting.pl</a:t>
            </a:r>
            <a:r>
              <a:rPr lang="pl-PL" sz="2000" dirty="0" smtClean="0">
                <a:solidFill>
                  <a:schemeClr val="tx1"/>
                </a:solidFill>
              </a:rPr>
              <a:t/>
            </a:r>
            <a:br>
              <a:rPr lang="pl-PL" sz="2000" dirty="0" smtClean="0">
                <a:solidFill>
                  <a:schemeClr val="tx1"/>
                </a:solidFill>
              </a:rPr>
            </a:br>
            <a:r>
              <a:rPr lang="pl-PL" sz="2000" dirty="0" smtClean="0">
                <a:solidFill>
                  <a:schemeClr val="tx1"/>
                </a:solidFill>
              </a:rPr>
              <a:t>					    </a:t>
            </a:r>
            <a:r>
              <a:rPr lang="pl-PL" sz="2000" b="1" dirty="0" smtClean="0">
                <a:solidFill>
                  <a:srgbClr val="002060"/>
                </a:solidFill>
              </a:rPr>
              <a:t>Opracowała</a:t>
            </a:r>
            <a:r>
              <a:rPr lang="pl-PL" sz="2000" b="1" dirty="0">
                <a:solidFill>
                  <a:srgbClr val="002060"/>
                </a:solidFill>
              </a:rPr>
              <a:t>: </a:t>
            </a:r>
            <a:br>
              <a:rPr lang="pl-PL" sz="2000" b="1" dirty="0">
                <a:solidFill>
                  <a:srgbClr val="002060"/>
                </a:solidFill>
              </a:rPr>
            </a:br>
            <a:r>
              <a:rPr lang="pl-PL" sz="2000" b="1" dirty="0">
                <a:solidFill>
                  <a:srgbClr val="002060"/>
                </a:solidFill>
              </a:rPr>
              <a:t>				</a:t>
            </a:r>
            <a:r>
              <a:rPr lang="pl-PL" sz="2000" b="1" dirty="0" smtClean="0">
                <a:solidFill>
                  <a:srgbClr val="002060"/>
                </a:solidFill>
              </a:rPr>
              <a:t>   Jolanta </a:t>
            </a:r>
            <a:r>
              <a:rPr lang="pl-PL" sz="2000" b="1" dirty="0">
                <a:solidFill>
                  <a:srgbClr val="002060"/>
                </a:solidFill>
              </a:rPr>
              <a:t>Stasiak-Dróżdż</a:t>
            </a:r>
            <a:r>
              <a:rPr lang="pl-PL" sz="2000" b="1" dirty="0"/>
              <a:t/>
            </a:r>
            <a:br>
              <a:rPr lang="pl-PL" sz="2000" b="1" dirty="0"/>
            </a:br>
            <a:r>
              <a:rPr lang="pl-PL" sz="2000" b="1" dirty="0" smtClean="0"/>
              <a:t>		</a:t>
            </a:r>
            <a:r>
              <a:rPr lang="pl-PL" sz="2000" b="1" dirty="0" smtClean="0">
                <a:solidFill>
                  <a:srgbClr val="002060"/>
                </a:solidFill>
              </a:rPr>
              <a:t>wizytator Kuratorium Oświaty w </a:t>
            </a:r>
            <a:r>
              <a:rPr lang="pl-PL" sz="2000" b="1" dirty="0" smtClean="0">
                <a:solidFill>
                  <a:srgbClr val="002060"/>
                </a:solidFill>
              </a:rPr>
              <a:t>Poznaniu</a:t>
            </a:r>
            <a:r>
              <a:rPr lang="pl-PL" sz="2000" b="1" smtClean="0">
                <a:solidFill>
                  <a:srgbClr val="002060"/>
                </a:solidFill>
              </a:rPr>
              <a:t/>
            </a:r>
            <a:br>
              <a:rPr lang="pl-PL" sz="2000" b="1" smtClean="0">
                <a:solidFill>
                  <a:srgbClr val="002060"/>
                </a:solidFill>
              </a:rPr>
            </a:br>
            <a:r>
              <a:rPr lang="pl-PL" sz="2000" b="1" smtClean="0">
                <a:solidFill>
                  <a:srgbClr val="002060"/>
                </a:solidFill>
              </a:rPr>
              <a:t>				      </a:t>
            </a:r>
            <a:r>
              <a:rPr lang="pl-PL" sz="2000" b="1" smtClean="0">
                <a:solidFill>
                  <a:srgbClr val="002060"/>
                </a:solidFill>
              </a:rPr>
              <a:t>Delegatura w </a:t>
            </a:r>
            <a:r>
              <a:rPr lang="pl-PL" sz="2000" b="1">
                <a:solidFill>
                  <a:srgbClr val="002060"/>
                </a:solidFill>
              </a:rPr>
              <a:t>K</a:t>
            </a:r>
            <a:r>
              <a:rPr lang="pl-PL" sz="2000" b="1" smtClean="0">
                <a:solidFill>
                  <a:srgbClr val="002060"/>
                </a:solidFill>
              </a:rPr>
              <a:t>aliszu</a:t>
            </a:r>
            <a:endParaRPr lang="pl-PL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8741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852</TotalTime>
  <Words>804</Words>
  <Application>Microsoft Office PowerPoint</Application>
  <PresentationFormat>Pokaz na ekranie (4:3)</PresentationFormat>
  <Paragraphs>81</Paragraphs>
  <Slides>30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30</vt:i4>
      </vt:variant>
    </vt:vector>
  </HeadingPairs>
  <TitlesOfParts>
    <vt:vector size="31" baseType="lpstr">
      <vt:lpstr>Austin</vt:lpstr>
      <vt:lpstr>Dzieci a koronawirus </vt:lpstr>
      <vt:lpstr>Badacz świata dzieci</vt:lpstr>
      <vt:lpstr>Czas panowania koronawirusa  to trudny okres                          dla nas wszystkich.</vt:lpstr>
      <vt:lpstr>Prezentacja programu PowerPoint</vt:lpstr>
      <vt:lpstr>Jak więc rozmawiać?   Jak zaopiekować się trudnymi emocjami dziecka – np. lękiem, złością – związanymi z pandemią?   W jaki sposób wesprzeć dziecko, które tęskni             za przedszkolem lub szkołą i znajomymi?   Jak rodzeństwo może się wzajemnie wspierać?   Jak w tym wszystkim rodzic może zadbać sam o siebie?  </vt:lpstr>
      <vt:lpstr>Wszyscy znaleźliśmy się                     w trudnym momencie, przeżywamy trudne dla nas emocje.   </vt:lpstr>
      <vt:lpstr>1. Zadbaj o siebie,                      o swoje emocje.</vt:lpstr>
      <vt:lpstr>2. Zadbaj o odpowiedni        moment.</vt:lpstr>
      <vt:lpstr>2. Zadbaj o odpowiedni        moment.</vt:lpstr>
      <vt:lpstr>„Dziec­ko jest chodzącym cu­dem,                       je­dynym, wyjątko­wym i niezastąpionym.”      Phil Bosmans</vt:lpstr>
      <vt:lpstr>3. Rozpoznaj, jakiej wiedzy Twoje dziecko potrzebuje.</vt:lpstr>
      <vt:lpstr>3. Rozpoznaj, jakiej wiedzy Twoje dziecko potrzebuje.</vt:lpstr>
      <vt:lpstr>3. Rozpoznaj, jakiej wiedzy Twoje dziecko potrzebuje.</vt:lpstr>
      <vt:lpstr>3. Rozpoznaj, jakiej wiedzy Twoje dziecko potrzebuje.</vt:lpstr>
      <vt:lpstr>Prezentacja programu PowerPoint</vt:lpstr>
      <vt:lpstr>4. Bądź otwarty na pytania dziecka, zadbaj o rzetelne       informacje.</vt:lpstr>
      <vt:lpstr>4. Zadbaj o rzetelne informacje.</vt:lpstr>
      <vt:lpstr>4. Bądź otwarty</vt:lpstr>
      <vt:lpstr>4. Bądź otwarty</vt:lpstr>
      <vt:lpstr>Prezentacja programu PowerPoint</vt:lpstr>
      <vt:lpstr>Kilka ważnych rad:</vt:lpstr>
      <vt:lpstr>Kilka ważnych rad:</vt:lpstr>
      <vt:lpstr>Kilka ważnych rad:</vt:lpstr>
      <vt:lpstr>Kilka ważnych rad:</vt:lpstr>
      <vt:lpstr>Kilka ważnych rad:</vt:lpstr>
      <vt:lpstr>Kilka ważnych rad:</vt:lpstr>
      <vt:lpstr>Prezentacja programu PowerPoint</vt:lpstr>
      <vt:lpstr>Kilka ważnych rad:</vt:lpstr>
      <vt:lpstr>Prezentacja programu PowerPoint</vt:lpstr>
      <vt:lpstr>Więcej na ten temat:  1. UNICEF: Należy rozmawiać z dziećmi o koronawirusie, zdrowie.wprost.pl 2. „Czy babcia umrze?” – jak rozmawiać z dzieckiem o koronawirusie?, zdrowie.wprost.pl 3. Jak rozmawiać z dzieckiem o koronawirusie?, twojezdrowie.rmf24.pl 4. Koronawirus w Polsce. Zamknięte szkoły                    i przedszkola. Jak rozmawiać o tym z dziećmi?, parenting.pl          Opracowała:         Jolanta Stasiak-Dróżdż   wizytator Kuratorium Oświaty w Poznaniu           Delegatura w Kaliszu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Dzieci a koronawirus - aspekt psychologiczny</dc:title>
  <dc:creator>Jolanta Stasiak-Dróżdż</dc:creator>
  <cp:lastModifiedBy>Jolanta Stasiak-Dróżdż</cp:lastModifiedBy>
  <cp:revision>64</cp:revision>
  <dcterms:created xsi:type="dcterms:W3CDTF">2020-03-30T10:10:55Z</dcterms:created>
  <dcterms:modified xsi:type="dcterms:W3CDTF">2020-04-09T09:47:02Z</dcterms:modified>
</cp:coreProperties>
</file>