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5" r:id="rId22"/>
    <p:sldId id="277" r:id="rId23"/>
    <p:sldId id="278" r:id="rId24"/>
    <p:sldId id="279" r:id="rId25"/>
    <p:sldId id="280" r:id="rId26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69" autoAdjust="0"/>
    <p:restoredTop sz="94660"/>
  </p:normalViewPr>
  <p:slideViewPr>
    <p:cSldViewPr>
      <p:cViewPr varScale="1">
        <p:scale>
          <a:sx n="90" d="100"/>
          <a:sy n="90" d="100"/>
        </p:scale>
        <p:origin x="93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rójkąt równoramienny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ytuł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28" name="Symbol zastępczy daty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66221E02-25CB-4963-84BC-0813985E7D90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17" name="Symbol zastępczy stopki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pl-PL"/>
          </a:p>
        </p:txBody>
      </p:sp>
      <p:sp>
        <p:nvSpPr>
          <p:cNvPr id="29" name="Symbol zastępczy numeru slajd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66221E02-25CB-4963-84BC-0813985E7D90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rójkąt prostokątny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Trójkąt równoramienny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66221E02-25CB-4963-84BC-0813985E7D90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  <p:cxnSp>
        <p:nvCxnSpPr>
          <p:cNvPr id="11" name="Łącznik prosty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66221E02-25CB-4963-84BC-0813985E7D90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66221E02-25CB-4963-84BC-0813985E7D90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66221E02-25CB-4963-84BC-0813985E7D90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66221E02-25CB-4963-84BC-0813985E7D90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l-PL" smtClean="0"/>
              <a:t>Kliknij ikonę, aby dodać obraz</a:t>
            </a:r>
            <a:endParaRPr kumimoji="0" lang="en-US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66221E02-25CB-4963-84BC-0813985E7D90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rójkąt prostokątny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Łącznik prosty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Symbol zastępczy tytułu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3" name="Symbol zastępczy tekstu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66221E02-25CB-4963-84BC-0813985E7D90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pl-PL"/>
          </a:p>
        </p:txBody>
      </p:sp>
      <p:sp>
        <p:nvSpPr>
          <p:cNvPr id="23" name="Symbol zastępczy numeru slajd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i2.pinger.pl/pgr165/bca8418f001c6c42512f5913/pi%C4%99kna+ryba.pn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www.opinie.egospodarka.pl/zdjecia/Pozostale-artykuly-dla-dzieci/Zabawka-do-kapieli-rybki-i-delfiny-34724-big.jpg" TargetMode="Externa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://www.google.pl/imgres?imgurl=http://www.aziarko.pl/resources/img_d/426_karas_czerwony_4.jpg&amp;imgrefurl=http://www.aziarko.pl/offer.php?offer_id=35&amp;usg=__i7NE7ZkhHtIiwQkahn83jE_H218=&amp;h=426&amp;w=640&amp;sz=63&amp;hl=pl&amp;start=5&amp;zoom=1&amp;tbnid=4Twu3FZWblr27M:&amp;tbnh=91&amp;tbnw=137&amp;ei=foybUYSbComv4QSWmICYCQ&amp;prev=/search?q=rybki+czerwone&amp;hl=pl&amp;gbv=2&amp;tbm=isch&amp;itbs=1&amp;sa=X&amp;ved=0CDMQrQMwBA" TargetMode="Externa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mojeciuchy.pl/entityfiles/pictures/specjalista_arts/pic4/39641.jpg" TargetMode="Externa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://www.google.pl/imgres?imgurl=http://ciastek147.blogx.pl/files/2011/10/bojownik-syjamski-duze.jpg&amp;imgrefurl=http://ciastek147.blogx.pl/2011/10/19/jakie-rybki-akwariowe-oplaca-sie-hodowac/&amp;usg=__Iz7GdTvOfwHVZd83RYyJdJ49LLs=&amp;h=768&amp;w=1024&amp;sz=371&amp;hl=pl&amp;start=22&amp;zoom=1&amp;tbnid=e33aC1u30NErEM:&amp;tbnh=113&amp;tbnw=150&amp;ei=aI2bUcG6Habv4QTUoIGoCQ&amp;prev=/search?q=rybki+akwariowe&amp;start=20&amp;sa=N&amp;hl=pl&amp;gbv=2&amp;tbm=isch&amp;itbs=1&amp;sa=X&amp;ved=0CC0QrQMwATgU" TargetMode="Externa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-540568" y="2276872"/>
            <a:ext cx="6624736" cy="4032448"/>
          </a:xfrm>
        </p:spPr>
        <p:txBody>
          <a:bodyPr>
            <a:normAutofit fontScale="90000"/>
          </a:bodyPr>
          <a:lstStyle/>
          <a:p>
            <a:pPr algn="ctr"/>
            <a:r>
              <a:rPr lang="pl-PL" sz="6000" b="1" dirty="0" smtClean="0">
                <a:solidFill>
                  <a:schemeClr val="tx2"/>
                </a:solidFill>
              </a:rPr>
              <a:t>Zabawy matematyczne dla dzieci 4 - 5 letnich</a:t>
            </a:r>
            <a:br>
              <a:rPr lang="pl-PL" sz="6000" b="1" dirty="0" smtClean="0">
                <a:solidFill>
                  <a:schemeClr val="tx2"/>
                </a:solidFill>
              </a:rPr>
            </a:br>
            <a:r>
              <a:rPr lang="pl-PL" sz="6000" i="1" dirty="0" smtClean="0">
                <a:solidFill>
                  <a:schemeClr val="tx2"/>
                </a:solidFill>
              </a:rPr>
              <a:t>(liczymy rybki)</a:t>
            </a:r>
            <a:r>
              <a:rPr lang="pl-PL" sz="6000" dirty="0" smtClean="0"/>
              <a:t/>
            </a:r>
            <a:br>
              <a:rPr lang="pl-PL" sz="6000" dirty="0" smtClean="0"/>
            </a:b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-396552" y="4149080"/>
            <a:ext cx="6840760" cy="1944216"/>
          </a:xfrm>
        </p:spPr>
        <p:txBody>
          <a:bodyPr>
            <a:normAutofit/>
          </a:bodyPr>
          <a:lstStyle/>
          <a:p>
            <a:pPr algn="ctr"/>
            <a:endParaRPr lang="pl-PL" sz="4400" dirty="0" smtClean="0">
              <a:solidFill>
                <a:srgbClr val="FFFF00"/>
              </a:solidFill>
            </a:endParaRPr>
          </a:p>
          <a:p>
            <a:endParaRPr lang="pl-PL" dirty="0"/>
          </a:p>
        </p:txBody>
      </p:sp>
      <p:pic>
        <p:nvPicPr>
          <p:cNvPr id="37890" name="Picture 2" descr="Akara wiśniowa - ryba akwariowa fot. ciklid.or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484174">
            <a:off x="5677856" y="4496250"/>
            <a:ext cx="2880320" cy="15361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7892" name="Picture 4" descr="Barwniak szmaragdowy (Pelvicachromis taeniatus) - ryba akwariowa fot. zoopet.co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185794">
            <a:off x="5868144" y="1124744"/>
            <a:ext cx="2857500" cy="15240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404664"/>
            <a:ext cx="8147248" cy="5616624"/>
          </a:xfrm>
        </p:spPr>
        <p:txBody>
          <a:bodyPr>
            <a:normAutofit fontScale="77500" lnSpcReduction="20000"/>
          </a:bodyPr>
          <a:lstStyle/>
          <a:p>
            <a:endParaRPr lang="pl-PL" b="1" u="sng" dirty="0" smtClean="0"/>
          </a:p>
          <a:p>
            <a:r>
              <a:rPr lang="pl-PL" b="1" u="sng" dirty="0" smtClean="0"/>
              <a:t>Cele:</a:t>
            </a:r>
            <a:endParaRPr lang="pl-PL" dirty="0" smtClean="0"/>
          </a:p>
          <a:p>
            <a:pPr lvl="0"/>
            <a:r>
              <a:rPr lang="pl-PL" dirty="0" smtClean="0"/>
              <a:t>Podsumowanie zdobytych wiadomości z zakresu kolorów i cyfr </a:t>
            </a:r>
          </a:p>
          <a:p>
            <a:pPr lvl="0"/>
            <a:r>
              <a:rPr lang="pl-PL" dirty="0" smtClean="0"/>
              <a:t>Utrwalenie nazewnictwa cyfr od 1-10 </a:t>
            </a:r>
          </a:p>
          <a:p>
            <a:pPr lvl="0"/>
            <a:r>
              <a:rPr lang="pl-PL" dirty="0" smtClean="0"/>
              <a:t>Utrwalanie kolorów</a:t>
            </a:r>
          </a:p>
          <a:p>
            <a:pPr lvl="0"/>
            <a:r>
              <a:rPr lang="pl-PL" dirty="0" smtClean="0"/>
              <a:t>Rozwijanie myślenia przyczynowo-skutkowego</a:t>
            </a:r>
          </a:p>
          <a:p>
            <a:pPr lvl="0"/>
            <a:r>
              <a:rPr lang="pl-PL" dirty="0" smtClean="0"/>
              <a:t>Rozwijanie analizy i syntezy wzrokowej</a:t>
            </a:r>
          </a:p>
          <a:p>
            <a:pPr lvl="0"/>
            <a:r>
              <a:rPr lang="pl-PL" dirty="0" smtClean="0"/>
              <a:t>Rozwijanie umiejętności liczenia, dodawania i odejmowania, porównywania ilości elementów w zbiorach, tworzenia zbiorów równolicznych, stosowania liczebników porządkowych </a:t>
            </a:r>
          </a:p>
          <a:p>
            <a:pPr lvl="0"/>
            <a:r>
              <a:rPr lang="pl-PL" dirty="0" smtClean="0"/>
              <a:t>Kształtowanie sprawności manualnej z zakresu kolorowania, posługiwania się nożyczkami oraz klejem</a:t>
            </a:r>
          </a:p>
          <a:p>
            <a:pPr lvl="0"/>
            <a:r>
              <a:rPr lang="pl-PL" dirty="0" smtClean="0"/>
              <a:t>Rozwijanie poczucia rytmu </a:t>
            </a:r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95536" y="332656"/>
            <a:ext cx="8424936" cy="6122152"/>
          </a:xfrm>
        </p:spPr>
        <p:txBody>
          <a:bodyPr>
            <a:normAutofit fontScale="77500" lnSpcReduction="20000"/>
          </a:bodyPr>
          <a:lstStyle/>
          <a:p>
            <a:r>
              <a:rPr lang="pl-PL" b="1" u="sng" dirty="0" smtClean="0"/>
              <a:t>Metody pracy:</a:t>
            </a:r>
            <a:endParaRPr lang="pl-PL" dirty="0" smtClean="0"/>
          </a:p>
          <a:p>
            <a:r>
              <a:rPr lang="pl-PL" dirty="0" smtClean="0"/>
              <a:t>słowne, oglądowe, czynnościowe</a:t>
            </a:r>
          </a:p>
          <a:p>
            <a:r>
              <a:rPr lang="pl-PL" b="1" u="sng" dirty="0" smtClean="0"/>
              <a:t>Formy pracy:</a:t>
            </a:r>
            <a:endParaRPr lang="pl-PL" dirty="0" smtClean="0"/>
          </a:p>
          <a:p>
            <a:r>
              <a:rPr lang="pl-PL" dirty="0" smtClean="0"/>
              <a:t>indywidualna, zbiorowa, grupowa</a:t>
            </a:r>
          </a:p>
          <a:p>
            <a:r>
              <a:rPr lang="pl-PL" b="1" u="sng" dirty="0" smtClean="0"/>
              <a:t>Środki dydaktyczne:</a:t>
            </a:r>
            <a:endParaRPr lang="pl-PL" dirty="0" smtClean="0"/>
          </a:p>
          <a:p>
            <a:pPr lvl="0"/>
            <a:r>
              <a:rPr lang="pl-PL" dirty="0" smtClean="0"/>
              <a:t>Pocięte na części obrazki, przedstawiające ryby</a:t>
            </a:r>
          </a:p>
          <a:p>
            <a:pPr lvl="0"/>
            <a:r>
              <a:rPr lang="pl-PL" dirty="0" smtClean="0"/>
              <a:t>Ilustracje przedstawiające rybki w różnych kolorach</a:t>
            </a:r>
          </a:p>
          <a:p>
            <a:pPr lvl="0"/>
            <a:r>
              <a:rPr lang="pl-PL" dirty="0" smtClean="0"/>
              <a:t>Kartoniki z cyframi od 1-10</a:t>
            </a:r>
          </a:p>
          <a:p>
            <a:pPr lvl="0"/>
            <a:r>
              <a:rPr lang="pl-PL" dirty="0" smtClean="0"/>
              <a:t>Szarfy kolorowe</a:t>
            </a:r>
          </a:p>
          <a:p>
            <a:pPr lvl="0"/>
            <a:r>
              <a:rPr lang="pl-PL" dirty="0" smtClean="0"/>
              <a:t>Kartoniki z kolorami</a:t>
            </a:r>
          </a:p>
          <a:p>
            <a:pPr lvl="0"/>
            <a:r>
              <a:rPr lang="pl-PL" dirty="0" smtClean="0"/>
              <a:t>Zdjęcia akwariów z rybkami</a:t>
            </a:r>
          </a:p>
          <a:p>
            <a:pPr lvl="0"/>
            <a:r>
              <a:rPr lang="pl-PL" dirty="0" smtClean="0"/>
              <a:t>Nagrania muzyki – odgłosy delfinów w oceanie</a:t>
            </a:r>
          </a:p>
          <a:p>
            <a:pPr lvl="0"/>
            <a:r>
              <a:rPr lang="pl-PL" dirty="0" smtClean="0"/>
              <a:t>Kartoniki z cyframi – dla każdego dziecka (od 1-10)</a:t>
            </a:r>
          </a:p>
          <a:p>
            <a:pPr lvl="0"/>
            <a:r>
              <a:rPr lang="pl-PL" dirty="0" smtClean="0"/>
              <a:t>Materiały do pracy plastycznej – karty pracy z rysunkiem ryby</a:t>
            </a:r>
          </a:p>
          <a:p>
            <a:pPr lvl="0"/>
            <a:r>
              <a:rPr lang="pl-PL" dirty="0" smtClean="0"/>
              <a:t>Karty pracy z zadaniem domowym – dla każdego dziecka</a:t>
            </a:r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79512" y="332656"/>
            <a:ext cx="8640960" cy="5112568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pl-PL" b="1" u="sng" dirty="0" smtClean="0"/>
              <a:t>Przebieg zajęć:</a:t>
            </a:r>
            <a:endParaRPr lang="pl-PL" dirty="0" smtClean="0"/>
          </a:p>
          <a:p>
            <a:pPr lvl="0"/>
            <a:r>
              <a:rPr lang="pl-PL" b="1" dirty="0" smtClean="0"/>
              <a:t>Powitanie: </a:t>
            </a:r>
            <a:endParaRPr lang="pl-PL" dirty="0" smtClean="0"/>
          </a:p>
          <a:p>
            <a:pPr lvl="0"/>
            <a:r>
              <a:rPr lang="pl-PL" dirty="0" smtClean="0"/>
              <a:t>Dzień dobry dzieci. Zabawimy się dzisiaj w liczenie oraz kolory. Zaprosiłam do naszej zabawy przyjaciół z zaczarowanego akwarium, którzy nam w tym pomogą.</a:t>
            </a:r>
          </a:p>
          <a:p>
            <a:pPr lvl="0"/>
            <a:r>
              <a:rPr lang="pl-PL" b="1" dirty="0" smtClean="0"/>
              <a:t>Zabawa przy tablicy. </a:t>
            </a:r>
            <a:endParaRPr lang="pl-PL" dirty="0" smtClean="0"/>
          </a:p>
          <a:p>
            <a:pPr lvl="0"/>
            <a:r>
              <a:rPr lang="pl-PL" dirty="0" smtClean="0"/>
              <a:t>Spójrzcie, oto pierwszy przyjaciel. Jak go nazwiemy?</a:t>
            </a:r>
          </a:p>
          <a:p>
            <a:pPr lvl="0"/>
            <a:r>
              <a:rPr lang="en-US" dirty="0" err="1" smtClean="0"/>
              <a:t>Ryba</a:t>
            </a:r>
            <a:r>
              <a:rPr lang="en-US" dirty="0" smtClean="0"/>
              <a:t>? </a:t>
            </a:r>
            <a:r>
              <a:rPr lang="en-US" dirty="0" err="1" smtClean="0"/>
              <a:t>Tak</a:t>
            </a:r>
            <a:r>
              <a:rPr lang="en-US" dirty="0" smtClean="0"/>
              <a:t>! To jest </a:t>
            </a:r>
            <a:r>
              <a:rPr lang="en-US" dirty="0" err="1" smtClean="0"/>
              <a:t>ryba</a:t>
            </a:r>
            <a:r>
              <a:rPr lang="en-US" dirty="0" smtClean="0"/>
              <a:t>. </a:t>
            </a:r>
            <a:r>
              <a:rPr lang="en-US" dirty="0" err="1" smtClean="0"/>
              <a:t>Jakiego</a:t>
            </a:r>
            <a:r>
              <a:rPr lang="en-US" dirty="0" smtClean="0"/>
              <a:t> </a:t>
            </a:r>
            <a:r>
              <a:rPr lang="en-US" dirty="0" err="1" smtClean="0"/>
              <a:t>koloru</a:t>
            </a:r>
            <a:r>
              <a:rPr lang="en-US" dirty="0" smtClean="0"/>
              <a:t> jest </a:t>
            </a:r>
            <a:r>
              <a:rPr lang="en-US" dirty="0" err="1" smtClean="0"/>
              <a:t>ryba</a:t>
            </a:r>
            <a:r>
              <a:rPr lang="en-US" dirty="0" smtClean="0"/>
              <a:t>? </a:t>
            </a:r>
            <a:endParaRPr lang="pl-PL" dirty="0" smtClean="0"/>
          </a:p>
          <a:p>
            <a:pPr lvl="0"/>
            <a:r>
              <a:rPr lang="en-US" dirty="0" err="1" smtClean="0"/>
              <a:t>Żółtego</a:t>
            </a:r>
            <a:r>
              <a:rPr lang="en-US" dirty="0" smtClean="0"/>
              <a:t>? </a:t>
            </a:r>
            <a:r>
              <a:rPr lang="en-US" dirty="0" err="1" smtClean="0"/>
              <a:t>Znakomicie</a:t>
            </a:r>
            <a:r>
              <a:rPr lang="en-US" dirty="0" smtClean="0"/>
              <a:t>! To jest </a:t>
            </a:r>
            <a:r>
              <a:rPr lang="en-US" dirty="0" err="1" smtClean="0"/>
              <a:t>żółta</a:t>
            </a:r>
            <a:r>
              <a:rPr lang="en-US" dirty="0" smtClean="0"/>
              <a:t> </a:t>
            </a:r>
            <a:r>
              <a:rPr lang="en-US" dirty="0" err="1" smtClean="0"/>
              <a:t>ryba</a:t>
            </a:r>
            <a:r>
              <a:rPr lang="en-US" dirty="0" smtClean="0"/>
              <a:t>. </a:t>
            </a:r>
            <a:r>
              <a:rPr lang="en-US" dirty="0" err="1" smtClean="0"/>
              <a:t>Czy</a:t>
            </a:r>
            <a:r>
              <a:rPr lang="en-US" dirty="0" smtClean="0"/>
              <a:t> </a:t>
            </a:r>
            <a:r>
              <a:rPr lang="en-US" dirty="0" err="1" smtClean="0"/>
              <a:t>tylko</a:t>
            </a:r>
            <a:r>
              <a:rPr lang="en-US" dirty="0" smtClean="0"/>
              <a:t> </a:t>
            </a:r>
            <a:r>
              <a:rPr lang="en-US" dirty="0" err="1" smtClean="0"/>
              <a:t>jedna</a:t>
            </a:r>
            <a:r>
              <a:rPr lang="en-US" dirty="0" smtClean="0"/>
              <a:t>? </a:t>
            </a:r>
            <a:endParaRPr lang="pl-PL" dirty="0" smtClean="0"/>
          </a:p>
          <a:p>
            <a:pPr lvl="0"/>
            <a:r>
              <a:rPr lang="pl-PL" dirty="0" smtClean="0"/>
              <a:t>Nie. To są dwie żółte ryby.</a:t>
            </a:r>
          </a:p>
          <a:p>
            <a:endParaRPr lang="pl-PL" dirty="0"/>
          </a:p>
        </p:txBody>
      </p:sp>
      <p:pic>
        <p:nvPicPr>
          <p:cNvPr id="4" name="Symbol zastępczy zawartości 3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581128"/>
            <a:ext cx="3177326" cy="201104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620688"/>
            <a:ext cx="8229600" cy="4572000"/>
          </a:xfrm>
        </p:spPr>
        <p:txBody>
          <a:bodyPr/>
          <a:lstStyle/>
          <a:p>
            <a:pPr lvl="0"/>
            <a:r>
              <a:rPr lang="pl-PL" dirty="0" smtClean="0"/>
              <a:t>A to? Jaka to rybka?</a:t>
            </a:r>
          </a:p>
          <a:p>
            <a:pPr lvl="0"/>
            <a:r>
              <a:rPr lang="pl-PL" dirty="0" smtClean="0"/>
              <a:t>Czerwona? Tak! To jest czerwona rybka.</a:t>
            </a:r>
            <a:endParaRPr lang="pl-PL" dirty="0"/>
          </a:p>
        </p:txBody>
      </p:sp>
      <p:pic>
        <p:nvPicPr>
          <p:cNvPr id="4" name="Obraz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204864"/>
            <a:ext cx="5433026" cy="388121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>
          <a:xfrm>
            <a:off x="323528" y="260648"/>
            <a:ext cx="8229600" cy="4572000"/>
          </a:xfrm>
        </p:spPr>
        <p:txBody>
          <a:bodyPr/>
          <a:lstStyle/>
          <a:p>
            <a:pPr lvl="0"/>
            <a:r>
              <a:rPr lang="pl-PL" dirty="0" smtClean="0"/>
              <a:t>A to? Jaka to rybka?</a:t>
            </a:r>
          </a:p>
          <a:p>
            <a:pPr lvl="0"/>
            <a:r>
              <a:rPr lang="pl-PL" dirty="0" smtClean="0"/>
              <a:t>Dwie rybki? Tak! Tu są dwie rybki. Duża rybka i mała rybka. </a:t>
            </a:r>
          </a:p>
          <a:p>
            <a:pPr lvl="0"/>
            <a:r>
              <a:rPr lang="pl-PL" dirty="0" smtClean="0"/>
              <a:t>Jakiego koloru są rybki?</a:t>
            </a:r>
          </a:p>
          <a:p>
            <a:pPr lvl="0"/>
            <a:r>
              <a:rPr lang="pl-PL" dirty="0" smtClean="0"/>
              <a:t>Mają dwa kolory? Tak! Wspaniale! To są rybki w dwóch kolorach: pomarańczowym i białym. Brawo!</a:t>
            </a:r>
          </a:p>
          <a:p>
            <a:endParaRPr lang="pl-PL" dirty="0"/>
          </a:p>
        </p:txBody>
      </p:sp>
      <p:pic>
        <p:nvPicPr>
          <p:cNvPr id="6" name="Obraz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933056"/>
            <a:ext cx="4176464" cy="273680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39552" y="3356992"/>
            <a:ext cx="7848872" cy="4572000"/>
          </a:xfrm>
        </p:spPr>
        <p:txBody>
          <a:bodyPr/>
          <a:lstStyle/>
          <a:p>
            <a:pPr lvl="0"/>
            <a:r>
              <a:rPr lang="en-US" dirty="0" smtClean="0"/>
              <a:t>A to? Co to? To </a:t>
            </a:r>
            <a:r>
              <a:rPr lang="en-US" dirty="0" err="1" smtClean="0"/>
              <a:t>znowu</a:t>
            </a:r>
            <a:r>
              <a:rPr lang="en-US" dirty="0" smtClean="0"/>
              <a:t> </a:t>
            </a:r>
            <a:r>
              <a:rPr lang="en-US" dirty="0" err="1" smtClean="0"/>
              <a:t>dwie</a:t>
            </a:r>
            <a:r>
              <a:rPr lang="en-US" dirty="0" smtClean="0"/>
              <a:t> </a:t>
            </a:r>
            <a:r>
              <a:rPr lang="en-US" dirty="0" err="1" smtClean="0"/>
              <a:t>rybki</a:t>
            </a:r>
            <a:r>
              <a:rPr lang="en-US" dirty="0" smtClean="0"/>
              <a:t>. </a:t>
            </a:r>
            <a:r>
              <a:rPr lang="en-US" dirty="0" err="1" smtClean="0"/>
              <a:t>Dwie</a:t>
            </a:r>
            <a:r>
              <a:rPr lang="en-US" dirty="0" smtClean="0"/>
              <a:t> </a:t>
            </a:r>
            <a:r>
              <a:rPr lang="en-US" dirty="0" err="1" smtClean="0"/>
              <a:t>czarne</a:t>
            </a:r>
            <a:r>
              <a:rPr lang="en-US" dirty="0" smtClean="0"/>
              <a:t> </a:t>
            </a:r>
            <a:r>
              <a:rPr lang="en-US" dirty="0" err="1" smtClean="0"/>
              <a:t>rybki</a:t>
            </a:r>
            <a:r>
              <a:rPr lang="en-US" dirty="0" smtClean="0"/>
              <a:t> z </a:t>
            </a:r>
            <a:r>
              <a:rPr lang="en-US" dirty="0" err="1" smtClean="0"/>
              <a:t>białymi</a:t>
            </a:r>
            <a:r>
              <a:rPr lang="en-US" dirty="0" smtClean="0"/>
              <a:t> </a:t>
            </a:r>
            <a:r>
              <a:rPr lang="en-US" dirty="0" err="1" smtClean="0"/>
              <a:t>kropeczkami</a:t>
            </a:r>
            <a:r>
              <a:rPr lang="en-US" dirty="0" smtClean="0"/>
              <a:t>.</a:t>
            </a:r>
            <a:endParaRPr lang="pl-PL" dirty="0" smtClean="0"/>
          </a:p>
          <a:p>
            <a:pPr lvl="0"/>
            <a:r>
              <a:rPr lang="pl-PL" dirty="0" smtClean="0"/>
              <a:t>Śliczne, prawda? Czy to są takie same rybki, czy może któraś jest większa? </a:t>
            </a:r>
          </a:p>
          <a:p>
            <a:pPr lvl="0"/>
            <a:r>
              <a:rPr lang="pl-PL" dirty="0" smtClean="0"/>
              <a:t>Tak!  Jedna ryba jest duża a druga mniejsza od niej.</a:t>
            </a:r>
          </a:p>
          <a:p>
            <a:endParaRPr lang="pl-PL" dirty="0"/>
          </a:p>
        </p:txBody>
      </p:sp>
      <p:pic>
        <p:nvPicPr>
          <p:cNvPr id="4" name="Obraz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32656"/>
            <a:ext cx="4161656" cy="28803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476672"/>
            <a:ext cx="8363272" cy="5978136"/>
          </a:xfrm>
        </p:spPr>
        <p:txBody>
          <a:bodyPr/>
          <a:lstStyle/>
          <a:p>
            <a:pPr lvl="0"/>
            <a:r>
              <a:rPr lang="pl-PL" dirty="0" smtClean="0"/>
              <a:t>O, a ta dziwna ryba jaki ma kolor?</a:t>
            </a:r>
          </a:p>
          <a:p>
            <a:pPr lvl="0"/>
            <a:r>
              <a:rPr lang="en-US" dirty="0" err="1" smtClean="0"/>
              <a:t>Niebieski</a:t>
            </a:r>
            <a:r>
              <a:rPr lang="en-US" dirty="0" smtClean="0"/>
              <a:t>! </a:t>
            </a:r>
            <a:r>
              <a:rPr lang="en-US" dirty="0" err="1" smtClean="0"/>
              <a:t>Tak</a:t>
            </a:r>
            <a:r>
              <a:rPr lang="en-US" dirty="0" smtClean="0"/>
              <a:t>, </a:t>
            </a:r>
            <a:r>
              <a:rPr lang="en-US" dirty="0" err="1" smtClean="0"/>
              <a:t>niebieski</a:t>
            </a:r>
            <a:r>
              <a:rPr lang="en-US" dirty="0" smtClean="0"/>
              <a:t>. To jest </a:t>
            </a:r>
            <a:r>
              <a:rPr lang="en-US" dirty="0" err="1" smtClean="0"/>
              <a:t>niebieska</a:t>
            </a:r>
            <a:r>
              <a:rPr lang="en-US" dirty="0" smtClean="0"/>
              <a:t> </a:t>
            </a:r>
            <a:r>
              <a:rPr lang="en-US" dirty="0" err="1" smtClean="0"/>
              <a:t>ryba</a:t>
            </a:r>
            <a:r>
              <a:rPr lang="en-US" dirty="0" smtClean="0"/>
              <a:t>.</a:t>
            </a:r>
            <a:endParaRPr lang="pl-PL" dirty="0" smtClean="0"/>
          </a:p>
          <a:p>
            <a:endParaRPr lang="pl-PL" dirty="0"/>
          </a:p>
        </p:txBody>
      </p:sp>
      <p:pic>
        <p:nvPicPr>
          <p:cNvPr id="4" name="Obraz 3" descr="piękna ryba.png">
            <a:hlinkClick r:id="rId2" tooltip="&quot;piękna ryba.png&quot;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484784"/>
            <a:ext cx="7416824" cy="53732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4480264"/>
            <a:ext cx="8229600" cy="2377736"/>
          </a:xfrm>
        </p:spPr>
        <p:txBody>
          <a:bodyPr/>
          <a:lstStyle/>
          <a:p>
            <a:pPr lvl="0"/>
            <a:r>
              <a:rPr lang="en-US" dirty="0" smtClean="0"/>
              <a:t>A </a:t>
            </a:r>
            <a:r>
              <a:rPr lang="en-US" dirty="0" err="1" smtClean="0"/>
              <a:t>ta</a:t>
            </a:r>
            <a:r>
              <a:rPr lang="en-US" dirty="0" smtClean="0"/>
              <a:t>? </a:t>
            </a:r>
            <a:r>
              <a:rPr lang="en-US" dirty="0" err="1" smtClean="0"/>
              <a:t>Jaki</a:t>
            </a:r>
            <a:r>
              <a:rPr lang="en-US" dirty="0" smtClean="0"/>
              <a:t> ma </a:t>
            </a:r>
            <a:r>
              <a:rPr lang="en-US" dirty="0" err="1" smtClean="0"/>
              <a:t>kolor</a:t>
            </a:r>
            <a:r>
              <a:rPr lang="en-US" dirty="0" smtClean="0"/>
              <a:t>?</a:t>
            </a:r>
            <a:endParaRPr lang="pl-PL" dirty="0" smtClean="0"/>
          </a:p>
          <a:p>
            <a:pPr lvl="0"/>
            <a:r>
              <a:rPr lang="pl-PL" dirty="0" smtClean="0"/>
              <a:t>Zielony? Brawo, to jest zielona ryba.</a:t>
            </a:r>
          </a:p>
          <a:p>
            <a:endParaRPr lang="pl-PL" dirty="0"/>
          </a:p>
        </p:txBody>
      </p:sp>
      <p:pic>
        <p:nvPicPr>
          <p:cNvPr id="4" name="Obraz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20688"/>
            <a:ext cx="4320480" cy="324036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39552" y="404664"/>
            <a:ext cx="8229600" cy="45720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A </a:t>
            </a:r>
            <a:r>
              <a:rPr lang="en-US" dirty="0" err="1" smtClean="0"/>
              <a:t>ta</a:t>
            </a:r>
            <a:r>
              <a:rPr lang="en-US" dirty="0" smtClean="0"/>
              <a:t>? </a:t>
            </a:r>
            <a:r>
              <a:rPr lang="en-US" dirty="0" err="1" smtClean="0"/>
              <a:t>Różowa</a:t>
            </a:r>
            <a:r>
              <a:rPr lang="en-US" dirty="0" smtClean="0"/>
              <a:t>? </a:t>
            </a:r>
            <a:r>
              <a:rPr lang="pl-PL" dirty="0" smtClean="0"/>
              <a:t>Tak, to jest różowa ryba.</a:t>
            </a:r>
          </a:p>
          <a:p>
            <a:endParaRPr lang="pl-PL" dirty="0"/>
          </a:p>
        </p:txBody>
      </p:sp>
      <p:pic>
        <p:nvPicPr>
          <p:cNvPr id="4" name="Obraz 3" descr="http://img831.imageshack.us/img831/5175/8070875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844824"/>
            <a:ext cx="5760640" cy="44237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39552" y="620688"/>
            <a:ext cx="8208912" cy="5978136"/>
          </a:xfrm>
        </p:spPr>
        <p:txBody>
          <a:bodyPr>
            <a:normAutofit/>
          </a:bodyPr>
          <a:lstStyle/>
          <a:p>
            <a:pPr lvl="0"/>
            <a:r>
              <a:rPr lang="pl-PL" sz="4000" b="1" dirty="0" smtClean="0"/>
              <a:t>Podział na zbiory:</a:t>
            </a:r>
            <a:endParaRPr lang="pl-PL" sz="4000" dirty="0" smtClean="0"/>
          </a:p>
          <a:p>
            <a:pPr lvl="0"/>
            <a:r>
              <a:rPr lang="pl-PL" sz="4000" dirty="0" smtClean="0"/>
              <a:t>Podzielmy teraz nasze ryby na te, które są pojedynczo, czyli 1 na karcie i te, które są z drugą rybą, czyli 2 na karcie.</a:t>
            </a:r>
          </a:p>
          <a:p>
            <a:r>
              <a:rPr lang="pl-PL" sz="4000" dirty="0" smtClean="0"/>
              <a:t>Otoczmy je szarfą tak, aby powstały dwa zbiory.</a:t>
            </a:r>
          </a:p>
          <a:p>
            <a:endParaRPr lang="pl-PL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/>
          <p:cNvSpPr>
            <a:spLocks noGrp="1"/>
          </p:cNvSpPr>
          <p:nvPr>
            <p:ph type="title"/>
          </p:nvPr>
        </p:nvSpPr>
        <p:spPr>
          <a:xfrm>
            <a:off x="395536" y="764704"/>
            <a:ext cx="8229600" cy="1399032"/>
          </a:xfrm>
        </p:spPr>
        <p:txBody>
          <a:bodyPr>
            <a:noAutofit/>
          </a:bodyPr>
          <a:lstStyle/>
          <a:p>
            <a:pPr lvl="0"/>
            <a:r>
              <a:rPr lang="pl-PL" sz="2800" dirty="0" smtClean="0">
                <a:solidFill>
                  <a:srgbClr val="FFFF00"/>
                </a:solidFill>
              </a:rPr>
              <a:t>Ile teraz mamy ryb w zbiorze?</a:t>
            </a:r>
            <a:br>
              <a:rPr lang="pl-PL" sz="2800" dirty="0" smtClean="0">
                <a:solidFill>
                  <a:srgbClr val="FFFF00"/>
                </a:solidFill>
              </a:rPr>
            </a:br>
            <a:r>
              <a:rPr lang="pl-PL" sz="2800" dirty="0" smtClean="0">
                <a:solidFill>
                  <a:srgbClr val="FFFF00"/>
                </a:solidFill>
              </a:rPr>
              <a:t>W którym jest więcej ryb? A w którym jest więcej obrazków?</a:t>
            </a:r>
            <a:br>
              <a:rPr lang="pl-PL" sz="2800" dirty="0" smtClean="0">
                <a:solidFill>
                  <a:srgbClr val="FFFF00"/>
                </a:solidFill>
              </a:rPr>
            </a:br>
            <a:r>
              <a:rPr lang="pl-PL" sz="2800" dirty="0" smtClean="0">
                <a:solidFill>
                  <a:srgbClr val="FFFF00"/>
                </a:solidFill>
              </a:rPr>
              <a:t>Połóżmy na zbiorach kartonik z cyfrą oznaczającą liczbę ryb.</a:t>
            </a:r>
            <a:br>
              <a:rPr lang="pl-PL" sz="2800" dirty="0" smtClean="0">
                <a:solidFill>
                  <a:srgbClr val="FFFF00"/>
                </a:solidFill>
              </a:rPr>
            </a:br>
            <a:endParaRPr lang="pl-PL" sz="2800" dirty="0">
              <a:solidFill>
                <a:srgbClr val="FFFF00"/>
              </a:solidFill>
            </a:endParaRPr>
          </a:p>
        </p:txBody>
      </p:sp>
      <p:sp>
        <p:nvSpPr>
          <p:cNvPr id="1026" name="Elipsa 67"/>
          <p:cNvSpPr>
            <a:spLocks noChangeArrowheads="1"/>
          </p:cNvSpPr>
          <p:nvPr/>
        </p:nvSpPr>
        <p:spPr bwMode="auto">
          <a:xfrm>
            <a:off x="1403648" y="2348880"/>
            <a:ext cx="5800725" cy="4194175"/>
          </a:xfrm>
          <a:prstGeom prst="ellipse">
            <a:avLst/>
          </a:prstGeom>
          <a:solidFill>
            <a:srgbClr val="FFFFFF"/>
          </a:solidFill>
          <a:ln w="25400">
            <a:solidFill>
              <a:srgbClr val="9BBB59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27" name="Schemat blokowy: proces 72"/>
          <p:cNvSpPr>
            <a:spLocks noChangeArrowheads="1"/>
          </p:cNvSpPr>
          <p:nvPr/>
        </p:nvSpPr>
        <p:spPr bwMode="auto">
          <a:xfrm>
            <a:off x="6444208" y="3501008"/>
            <a:ext cx="1284287" cy="1227138"/>
          </a:xfrm>
          <a:prstGeom prst="flowChartProcess">
            <a:avLst/>
          </a:prstGeom>
          <a:solidFill>
            <a:srgbClr val="4F81BD"/>
          </a:solidFill>
          <a:ln w="25400">
            <a:solidFill>
              <a:srgbClr val="243F6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pl-PL" sz="9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6</a:t>
            </a: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Obraz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437112"/>
            <a:ext cx="2048510" cy="14065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Obraz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573016"/>
            <a:ext cx="1609725" cy="13811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Obraz 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996952"/>
            <a:ext cx="1990725" cy="11239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399032"/>
          </a:xfrm>
        </p:spPr>
        <p:txBody>
          <a:bodyPr>
            <a:noAutofit/>
          </a:bodyPr>
          <a:lstStyle/>
          <a:p>
            <a:pPr lvl="0"/>
            <a:r>
              <a:rPr lang="pl-PL" sz="2400" dirty="0" smtClean="0"/>
              <a:t>Ile teraz mamy ryb w zbiorze?</a:t>
            </a:r>
            <a:br>
              <a:rPr lang="pl-PL" sz="2400" dirty="0" smtClean="0"/>
            </a:br>
            <a:r>
              <a:rPr lang="pl-PL" sz="2400" dirty="0" smtClean="0"/>
              <a:t>W którym jest więcej ryb? A w którym jest więcej obrazków?</a:t>
            </a:r>
            <a:br>
              <a:rPr lang="pl-PL" sz="2400" dirty="0" smtClean="0"/>
            </a:br>
            <a:r>
              <a:rPr lang="pl-PL" sz="2400" dirty="0" smtClean="0"/>
              <a:t>Połóżmy na zbiorach kartonik z cyfrą oznaczającą liczbę ryb.</a:t>
            </a:r>
            <a:br>
              <a:rPr lang="pl-PL" sz="2400" dirty="0" smtClean="0"/>
            </a:br>
            <a:endParaRPr lang="pl-PL" sz="2400" dirty="0"/>
          </a:p>
        </p:txBody>
      </p:sp>
      <p:sp>
        <p:nvSpPr>
          <p:cNvPr id="2050" name="Elipsa 67"/>
          <p:cNvSpPr>
            <a:spLocks noChangeArrowheads="1"/>
          </p:cNvSpPr>
          <p:nvPr/>
        </p:nvSpPr>
        <p:spPr bwMode="auto">
          <a:xfrm>
            <a:off x="1403648" y="2276872"/>
            <a:ext cx="6984776" cy="4194175"/>
          </a:xfrm>
          <a:prstGeom prst="ellipse">
            <a:avLst/>
          </a:prstGeom>
          <a:solidFill>
            <a:srgbClr val="FFFFFF"/>
          </a:solidFill>
          <a:ln w="25400">
            <a:solidFill>
              <a:srgbClr val="9BBB59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2051" name="Schemat blokowy: proces 71"/>
          <p:cNvSpPr>
            <a:spLocks noChangeArrowheads="1"/>
          </p:cNvSpPr>
          <p:nvPr/>
        </p:nvSpPr>
        <p:spPr bwMode="auto">
          <a:xfrm>
            <a:off x="6732240" y="5085184"/>
            <a:ext cx="1192212" cy="1273175"/>
          </a:xfrm>
          <a:prstGeom prst="flowChartProcess">
            <a:avLst/>
          </a:prstGeom>
          <a:solidFill>
            <a:srgbClr val="4F81BD"/>
          </a:solidFill>
          <a:ln w="25400">
            <a:solidFill>
              <a:srgbClr val="243F6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pl-PL" sz="9000" b="1" dirty="0" smtClean="0">
                <a:latin typeface="Calibri" pitchFamily="34" charset="0"/>
                <a:cs typeface="Arial" pitchFamily="34" charset="0"/>
              </a:rPr>
              <a:t>4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Obraz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6156176" y="3284984"/>
            <a:ext cx="1656184" cy="1189484"/>
          </a:xfrm>
          <a:prstGeom prst="rect">
            <a:avLst/>
          </a:prstGeom>
          <a:noFill/>
        </p:spPr>
      </p:pic>
      <p:pic>
        <p:nvPicPr>
          <p:cNvPr id="6" name="Obraz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780928"/>
            <a:ext cx="1828800" cy="12858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Obraz 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653136"/>
            <a:ext cx="2295525" cy="14668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Obraz 7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429000"/>
            <a:ext cx="1555115" cy="11620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2" name="Schemat blokowy: proces 41"/>
          <p:cNvSpPr>
            <a:spLocks noChangeArrowheads="1"/>
          </p:cNvSpPr>
          <p:nvPr/>
        </p:nvSpPr>
        <p:spPr bwMode="auto">
          <a:xfrm>
            <a:off x="4716016" y="620688"/>
            <a:ext cx="2088232" cy="792088"/>
          </a:xfrm>
          <a:prstGeom prst="flowChartProcess">
            <a:avLst/>
          </a:prstGeom>
          <a:solidFill>
            <a:srgbClr val="FFFFFF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biały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85" name="Schemat blokowy: proces 49"/>
          <p:cNvSpPr>
            <a:spLocks noChangeArrowheads="1"/>
          </p:cNvSpPr>
          <p:nvPr/>
        </p:nvSpPr>
        <p:spPr bwMode="auto">
          <a:xfrm>
            <a:off x="6084168" y="1556792"/>
            <a:ext cx="2059682" cy="936104"/>
          </a:xfrm>
          <a:prstGeom prst="flowChartProcess">
            <a:avLst/>
          </a:prstGeom>
          <a:solidFill>
            <a:srgbClr val="FF66FF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różowy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91" name="Schemat blokowy: proces 50"/>
          <p:cNvSpPr>
            <a:spLocks noChangeArrowheads="1"/>
          </p:cNvSpPr>
          <p:nvPr/>
        </p:nvSpPr>
        <p:spPr bwMode="auto">
          <a:xfrm>
            <a:off x="827584" y="3212976"/>
            <a:ext cx="2287265" cy="1008112"/>
          </a:xfrm>
          <a:prstGeom prst="flowChartProcess">
            <a:avLst/>
          </a:prstGeom>
          <a:solidFill>
            <a:srgbClr val="92D050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Zielony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86" name="Schemat blokowy: proces 51"/>
          <p:cNvSpPr>
            <a:spLocks noChangeArrowheads="1"/>
          </p:cNvSpPr>
          <p:nvPr/>
        </p:nvSpPr>
        <p:spPr bwMode="auto">
          <a:xfrm>
            <a:off x="3707904" y="2708920"/>
            <a:ext cx="2160240" cy="936104"/>
          </a:xfrm>
          <a:prstGeom prst="flowChartProcess">
            <a:avLst/>
          </a:prstGeom>
          <a:solidFill>
            <a:srgbClr val="00B0F0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Niebieski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90" name="Schemat blokowy: proces 52"/>
          <p:cNvSpPr>
            <a:spLocks noChangeArrowheads="1"/>
          </p:cNvSpPr>
          <p:nvPr/>
        </p:nvSpPr>
        <p:spPr bwMode="auto">
          <a:xfrm>
            <a:off x="6444208" y="2996952"/>
            <a:ext cx="2088232" cy="864096"/>
          </a:xfrm>
          <a:prstGeom prst="flowChartProcess">
            <a:avLst/>
          </a:prstGeom>
          <a:solidFill>
            <a:srgbClr val="000000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24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czarny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87" name="Schemat blokowy: proces 53"/>
          <p:cNvSpPr>
            <a:spLocks noChangeArrowheads="1"/>
          </p:cNvSpPr>
          <p:nvPr/>
        </p:nvSpPr>
        <p:spPr bwMode="auto">
          <a:xfrm>
            <a:off x="5652120" y="4581128"/>
            <a:ext cx="2880320" cy="1008112"/>
          </a:xfrm>
          <a:prstGeom prst="flowChartProcess">
            <a:avLst/>
          </a:prstGeom>
          <a:solidFill>
            <a:schemeClr val="accent5">
              <a:lumMod val="60000"/>
              <a:lumOff val="40000"/>
            </a:schemeClr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Pomarańczowy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89" name="Schemat blokowy: proces 54"/>
          <p:cNvSpPr>
            <a:spLocks noChangeArrowheads="1"/>
          </p:cNvSpPr>
          <p:nvPr/>
        </p:nvSpPr>
        <p:spPr bwMode="auto">
          <a:xfrm>
            <a:off x="539552" y="5013176"/>
            <a:ext cx="2088232" cy="1008112"/>
          </a:xfrm>
          <a:prstGeom prst="flowChartProcess">
            <a:avLst/>
          </a:prstGeom>
          <a:solidFill>
            <a:srgbClr val="FF0000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Czerwony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88" name="Schemat blokowy: proces 55"/>
          <p:cNvSpPr>
            <a:spLocks noChangeArrowheads="1"/>
          </p:cNvSpPr>
          <p:nvPr/>
        </p:nvSpPr>
        <p:spPr bwMode="auto">
          <a:xfrm>
            <a:off x="3275856" y="5157192"/>
            <a:ext cx="1856928" cy="798513"/>
          </a:xfrm>
          <a:prstGeom prst="flowChartProcess">
            <a:avLst/>
          </a:prstGeom>
          <a:solidFill>
            <a:srgbClr val="FFFF00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Żółty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93" name="Rectangle 21"/>
          <p:cNvSpPr>
            <a:spLocks noChangeArrowheads="1"/>
          </p:cNvSpPr>
          <p:nvPr/>
        </p:nvSpPr>
        <p:spPr bwMode="auto">
          <a:xfrm>
            <a:off x="611560" y="476672"/>
            <a:ext cx="4608512" cy="2339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Powtórzenie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poznanych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kolorów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pl-PL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pl-PL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Jakie poznaliśmy kolory rybek?</a:t>
            </a:r>
            <a:endParaRPr kumimoji="0" lang="pl-PL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96" name="Rectangle 24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4869160"/>
            <a:ext cx="8183880" cy="1051560"/>
          </a:xfrm>
        </p:spPr>
        <p:txBody>
          <a:bodyPr>
            <a:normAutofit fontScale="90000"/>
          </a:bodyPr>
          <a:lstStyle/>
          <a:p>
            <a:pPr lvl="0"/>
            <a:r>
              <a:rPr lang="pl-PL" dirty="0" smtClean="0">
                <a:solidFill>
                  <a:srgbClr val="FFFF00"/>
                </a:solidFill>
              </a:rPr>
              <a:t>Zabawa – liczymy rybki: Przypominamy nazwy cyfr, zanim zaczniemy zabawę.</a:t>
            </a:r>
            <a:br>
              <a:rPr lang="pl-PL" dirty="0" smtClean="0">
                <a:solidFill>
                  <a:srgbClr val="FFFF00"/>
                </a:solidFill>
              </a:rPr>
            </a:br>
            <a:r>
              <a:rPr lang="pl-PL" dirty="0" smtClean="0">
                <a:solidFill>
                  <a:srgbClr val="FFFF00"/>
                </a:solidFill>
              </a:rPr>
              <a:t> Policz, ile rybek jest na obrazku i dopasuj cyfrę.</a:t>
            </a:r>
            <a:br>
              <a:rPr lang="pl-PL" dirty="0" smtClean="0">
                <a:solidFill>
                  <a:srgbClr val="FFFF00"/>
                </a:solidFill>
              </a:rPr>
            </a:br>
            <a:endParaRPr lang="pl-PL" dirty="0">
              <a:solidFill>
                <a:srgbClr val="FFFF00"/>
              </a:solidFill>
            </a:endParaRPr>
          </a:p>
        </p:txBody>
      </p:sp>
      <p:pic>
        <p:nvPicPr>
          <p:cNvPr id="3" name="Obraz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04664"/>
            <a:ext cx="3256265" cy="2664296"/>
          </a:xfrm>
          <a:prstGeom prst="rect">
            <a:avLst/>
          </a:prstGeom>
          <a:noFill/>
        </p:spPr>
      </p:pic>
      <p:sp>
        <p:nvSpPr>
          <p:cNvPr id="27650" name="Schemat blokowy: proces 81"/>
          <p:cNvSpPr>
            <a:spLocks noChangeArrowheads="1"/>
          </p:cNvSpPr>
          <p:nvPr/>
        </p:nvSpPr>
        <p:spPr bwMode="auto">
          <a:xfrm>
            <a:off x="323528" y="332656"/>
            <a:ext cx="1551111" cy="1472183"/>
          </a:xfrm>
          <a:prstGeom prst="flowChartProcess">
            <a:avLst/>
          </a:prstGeom>
          <a:solidFill>
            <a:srgbClr val="FFFFFF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pl-PL" sz="10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cs typeface="Arial" pitchFamily="34" charset="0"/>
              </a:rPr>
              <a:t>8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Obraz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04664"/>
            <a:ext cx="2520280" cy="2664296"/>
          </a:xfrm>
          <a:prstGeom prst="rect">
            <a:avLst/>
          </a:prstGeom>
          <a:noFill/>
        </p:spPr>
      </p:pic>
      <p:sp>
        <p:nvSpPr>
          <p:cNvPr id="27651" name="Schemat blokowy: proces 82"/>
          <p:cNvSpPr>
            <a:spLocks noChangeArrowheads="1"/>
          </p:cNvSpPr>
          <p:nvPr/>
        </p:nvSpPr>
        <p:spPr bwMode="auto">
          <a:xfrm>
            <a:off x="6948264" y="2636912"/>
            <a:ext cx="1584176" cy="1489075"/>
          </a:xfrm>
          <a:prstGeom prst="flowChartProcess">
            <a:avLst/>
          </a:prstGeom>
          <a:solidFill>
            <a:srgbClr val="FFFFFF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pl-PL" sz="12000" b="1" dirty="0" smtClean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Arial" pitchFamily="34" charset="0"/>
              </a:rPr>
              <a:t>5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5013176"/>
            <a:ext cx="8352928" cy="1051560"/>
          </a:xfrm>
        </p:spPr>
        <p:txBody>
          <a:bodyPr>
            <a:normAutofit fontScale="90000"/>
          </a:bodyPr>
          <a:lstStyle/>
          <a:p>
            <a:pPr lvl="0"/>
            <a:r>
              <a:rPr lang="pl-PL" dirty="0" smtClean="0">
                <a:solidFill>
                  <a:srgbClr val="FFFF00"/>
                </a:solidFill>
              </a:rPr>
              <a:t>Zabawa – liczymy rybki: Przypominamy nazwy cyfr, zanim zaczniemy zabawę.</a:t>
            </a:r>
            <a:br>
              <a:rPr lang="pl-PL" dirty="0" smtClean="0">
                <a:solidFill>
                  <a:srgbClr val="FFFF00"/>
                </a:solidFill>
              </a:rPr>
            </a:br>
            <a:r>
              <a:rPr lang="pl-PL" dirty="0" smtClean="0">
                <a:solidFill>
                  <a:srgbClr val="FFFF00"/>
                </a:solidFill>
              </a:rPr>
              <a:t> Policz, ile rybek jest na obrazku i dopasuj cyfrę.</a:t>
            </a:r>
            <a:br>
              <a:rPr lang="pl-PL" dirty="0" smtClean="0">
                <a:solidFill>
                  <a:srgbClr val="FFFF00"/>
                </a:solidFill>
              </a:rPr>
            </a:br>
            <a:endParaRPr lang="pl-PL" dirty="0">
              <a:solidFill>
                <a:srgbClr val="FFFF00"/>
              </a:solidFill>
            </a:endParaRPr>
          </a:p>
        </p:txBody>
      </p:sp>
      <p:pic>
        <p:nvPicPr>
          <p:cNvPr id="3" name="main_image_img" descr="http://www.opinie.egospodarka.pl/zdjecia/Pozostale-artykuly-dla-dzieci/Zabawka-do-kapieli-rybki-i-delfiny-34724-medium.jpg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04664"/>
            <a:ext cx="5544616" cy="316835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Schemat blokowy: proces 82"/>
          <p:cNvSpPr>
            <a:spLocks noChangeArrowheads="1"/>
          </p:cNvSpPr>
          <p:nvPr/>
        </p:nvSpPr>
        <p:spPr bwMode="auto">
          <a:xfrm>
            <a:off x="6876256" y="260648"/>
            <a:ext cx="1440160" cy="1489075"/>
          </a:xfrm>
          <a:prstGeom prst="flowChartProcess">
            <a:avLst/>
          </a:prstGeom>
          <a:solidFill>
            <a:srgbClr val="FFFFFF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pl-PL" sz="120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latin typeface="Calibri" pitchFamily="34" charset="0"/>
                <a:cs typeface="Arial" pitchFamily="34" charset="0"/>
              </a:rPr>
              <a:t>4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chemat blokowy: proces 81"/>
          <p:cNvSpPr>
            <a:spLocks noChangeArrowheads="1"/>
          </p:cNvSpPr>
          <p:nvPr/>
        </p:nvSpPr>
        <p:spPr bwMode="auto">
          <a:xfrm>
            <a:off x="827584" y="1628800"/>
            <a:ext cx="1335087" cy="1400175"/>
          </a:xfrm>
          <a:prstGeom prst="flowChartProcess">
            <a:avLst/>
          </a:prstGeom>
          <a:solidFill>
            <a:srgbClr val="FFFFFF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pl-PL" sz="10000" b="1" dirty="0" smtClean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Arial" pitchFamily="34" charset="0"/>
              </a:rPr>
              <a:t>6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 descr="balony rybki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420888"/>
            <a:ext cx="5256584" cy="3902431"/>
          </a:xfrm>
          <a:prstGeom prst="rect">
            <a:avLst/>
          </a:prstGeom>
          <a:noFill/>
          <a:ln>
            <a:noFill/>
          </a:ln>
        </p:spPr>
      </p:pic>
      <p:sp>
        <p:nvSpPr>
          <p:cNvPr id="1026" name="Schemat blokowy: proces 93"/>
          <p:cNvSpPr>
            <a:spLocks noChangeArrowheads="1"/>
          </p:cNvSpPr>
          <p:nvPr/>
        </p:nvSpPr>
        <p:spPr bwMode="auto">
          <a:xfrm>
            <a:off x="5220072" y="908720"/>
            <a:ext cx="2843559" cy="2416175"/>
          </a:xfrm>
          <a:prstGeom prst="flowChartProcess">
            <a:avLst/>
          </a:prstGeom>
          <a:solidFill>
            <a:srgbClr val="FFFFFF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pl-PL" sz="12000" b="1" i="0" u="none" strike="noStrike" cap="none" normalizeH="0" baseline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latin typeface="Calibri" pitchFamily="34" charset="0"/>
                <a:cs typeface="Arial" pitchFamily="34" charset="0"/>
              </a:rPr>
              <a:t>1</a:t>
            </a: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chemat blokowy: proces 81"/>
          <p:cNvSpPr>
            <a:spLocks noChangeArrowheads="1"/>
          </p:cNvSpPr>
          <p:nvPr/>
        </p:nvSpPr>
        <p:spPr bwMode="auto">
          <a:xfrm>
            <a:off x="6660232" y="3717032"/>
            <a:ext cx="1983159" cy="2376264"/>
          </a:xfrm>
          <a:prstGeom prst="flowChartProcess">
            <a:avLst/>
          </a:prstGeom>
          <a:solidFill>
            <a:srgbClr val="FFFFFF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pl-PL" sz="10000" b="1" dirty="0" smtClean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Arial" pitchFamily="34" charset="0"/>
              </a:rPr>
              <a:t>6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683568" y="476672"/>
            <a:ext cx="37444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Policz, ile rybek jest na obrazku i dopasuj cyfrę.</a:t>
            </a:r>
            <a:endParaRPr lang="pl-PL" sz="28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3" name="Obraz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924944"/>
            <a:ext cx="2880320" cy="2736304"/>
          </a:xfrm>
          <a:prstGeom prst="rect">
            <a:avLst/>
          </a:prstGeom>
          <a:noFill/>
        </p:spPr>
      </p:pic>
      <p:pic>
        <p:nvPicPr>
          <p:cNvPr id="4" name="Obraz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04664"/>
            <a:ext cx="2777406" cy="1863217"/>
          </a:xfrm>
          <a:prstGeom prst="rect">
            <a:avLst/>
          </a:prstGeom>
          <a:noFill/>
        </p:spPr>
      </p:pic>
      <p:pic>
        <p:nvPicPr>
          <p:cNvPr id="5" name="Obraz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996952"/>
            <a:ext cx="2160240" cy="1944216"/>
          </a:xfrm>
          <a:prstGeom prst="rect">
            <a:avLst/>
          </a:prstGeom>
          <a:noFill/>
        </p:spPr>
      </p:pic>
      <p:sp>
        <p:nvSpPr>
          <p:cNvPr id="2050" name="Schemat blokowy: proces 78"/>
          <p:cNvSpPr>
            <a:spLocks noChangeArrowheads="1"/>
          </p:cNvSpPr>
          <p:nvPr/>
        </p:nvSpPr>
        <p:spPr bwMode="auto">
          <a:xfrm>
            <a:off x="7092280" y="4509120"/>
            <a:ext cx="1728192" cy="1820862"/>
          </a:xfrm>
          <a:prstGeom prst="flowChartProcess">
            <a:avLst/>
          </a:prstGeom>
          <a:solidFill>
            <a:srgbClr val="FFFFFF"/>
          </a:solidFill>
          <a:ln w="25400">
            <a:solidFill>
              <a:srgbClr val="8064A2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pl-PL" sz="130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latin typeface="Calibri" pitchFamily="34" charset="0"/>
                <a:cs typeface="Arial" pitchFamily="34" charset="0"/>
              </a:rPr>
              <a:t>3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Schemat blokowy: proces 93"/>
          <p:cNvSpPr>
            <a:spLocks noChangeArrowheads="1"/>
          </p:cNvSpPr>
          <p:nvPr/>
        </p:nvSpPr>
        <p:spPr bwMode="auto">
          <a:xfrm>
            <a:off x="6084168" y="620688"/>
            <a:ext cx="2339503" cy="1984127"/>
          </a:xfrm>
          <a:prstGeom prst="flowChartProcess">
            <a:avLst/>
          </a:prstGeom>
          <a:solidFill>
            <a:srgbClr val="FFFFFF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pl-PL" sz="12000" b="1" i="0" u="none" strike="noStrike" cap="none" normalizeH="0" baseline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latin typeface="Calibri" pitchFamily="34" charset="0"/>
                <a:cs typeface="Arial" pitchFamily="34" charset="0"/>
              </a:rPr>
              <a:t>1</a:t>
            </a: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251520" y="5229200"/>
            <a:ext cx="37444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Policz, ile rybek jest na obrazku i dopasuj cyfrę.</a:t>
            </a:r>
            <a:endParaRPr lang="pl-PL" sz="28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chemat blokowy: proces 78"/>
          <p:cNvSpPr>
            <a:spLocks noChangeArrowheads="1"/>
          </p:cNvSpPr>
          <p:nvPr/>
        </p:nvSpPr>
        <p:spPr bwMode="auto">
          <a:xfrm>
            <a:off x="4644008" y="3573016"/>
            <a:ext cx="2304256" cy="2232248"/>
          </a:xfrm>
          <a:prstGeom prst="flowChartProcess">
            <a:avLst/>
          </a:prstGeom>
          <a:solidFill>
            <a:srgbClr val="FFFFFF"/>
          </a:solidFill>
          <a:ln w="25400">
            <a:solidFill>
              <a:srgbClr val="8064A2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pl-PL" sz="130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latin typeface="Calibri" pitchFamily="34" charset="0"/>
                <a:cs typeface="Arial" pitchFamily="34" charset="0"/>
              </a:rPr>
              <a:t>2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az 3" descr="http://t2.gstatic.com/images?q=tbn:ANd9GcTU9_kwmaJ2IWhiKVwVISaGdRP5W3-4Ko2WA6LIPkX8R2L1iAyd4qkhGH_J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052736"/>
            <a:ext cx="4248472" cy="29523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Schemat blokowy: proces 81"/>
          <p:cNvSpPr>
            <a:spLocks noChangeArrowheads="1"/>
          </p:cNvSpPr>
          <p:nvPr/>
        </p:nvSpPr>
        <p:spPr bwMode="auto">
          <a:xfrm>
            <a:off x="5940152" y="476672"/>
            <a:ext cx="2160240" cy="2304256"/>
          </a:xfrm>
          <a:prstGeom prst="flowChartProcess">
            <a:avLst/>
          </a:prstGeom>
          <a:solidFill>
            <a:srgbClr val="FFFFFF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pl-PL" sz="10000" b="1" dirty="0" smtClean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Arial" pitchFamily="34" charset="0"/>
              </a:rPr>
              <a:t>6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611560" y="4653136"/>
            <a:ext cx="37444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Policz, ile rybek jest na obrazku i dopasuj cyfrę.</a:t>
            </a:r>
            <a:endParaRPr lang="pl-PL" sz="28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chemat blokowy: proces 78"/>
          <p:cNvSpPr>
            <a:spLocks noChangeArrowheads="1"/>
          </p:cNvSpPr>
          <p:nvPr/>
        </p:nvSpPr>
        <p:spPr bwMode="auto">
          <a:xfrm>
            <a:off x="3419872" y="2564904"/>
            <a:ext cx="1845370" cy="1820862"/>
          </a:xfrm>
          <a:prstGeom prst="flowChartProcess">
            <a:avLst/>
          </a:prstGeom>
          <a:solidFill>
            <a:srgbClr val="FFFFFF"/>
          </a:solidFill>
          <a:ln w="25400">
            <a:solidFill>
              <a:srgbClr val="8064A2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pl-PL" sz="130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latin typeface="Calibri" pitchFamily="34" charset="0"/>
                <a:cs typeface="Arial" pitchFamily="34" charset="0"/>
              </a:rPr>
              <a:t>5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az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32656"/>
            <a:ext cx="2998326" cy="1800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Obraz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708920"/>
            <a:ext cx="1872208" cy="144016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Obraz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789040"/>
            <a:ext cx="2376264" cy="183311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Obraz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836712"/>
            <a:ext cx="2278246" cy="23762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Obraz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941168"/>
            <a:ext cx="2304256" cy="14010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9" name="Schemat blokowy: proces 78"/>
          <p:cNvSpPr>
            <a:spLocks noChangeArrowheads="1"/>
          </p:cNvSpPr>
          <p:nvPr/>
        </p:nvSpPr>
        <p:spPr bwMode="auto">
          <a:xfrm>
            <a:off x="395536" y="476672"/>
            <a:ext cx="1728192" cy="1820862"/>
          </a:xfrm>
          <a:prstGeom prst="flowChartProcess">
            <a:avLst/>
          </a:prstGeom>
          <a:solidFill>
            <a:srgbClr val="FFFFFF"/>
          </a:solidFill>
          <a:ln w="25400">
            <a:solidFill>
              <a:srgbClr val="8064A2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pl-PL" sz="130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latin typeface="Calibri" pitchFamily="34" charset="0"/>
                <a:cs typeface="Arial" pitchFamily="34" charset="0"/>
              </a:rPr>
              <a:t>3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0" y="5085184"/>
            <a:ext cx="37444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Policz, ile rybek jest na obrazku i dopasuj cyfrę.</a:t>
            </a:r>
            <a:endParaRPr lang="pl-PL" sz="28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chemat blokowy: proces 78"/>
          <p:cNvSpPr>
            <a:spLocks noChangeArrowheads="1"/>
          </p:cNvSpPr>
          <p:nvPr/>
        </p:nvSpPr>
        <p:spPr bwMode="auto">
          <a:xfrm>
            <a:off x="539552" y="2420888"/>
            <a:ext cx="1845370" cy="1820862"/>
          </a:xfrm>
          <a:prstGeom prst="flowChartProcess">
            <a:avLst/>
          </a:prstGeom>
          <a:solidFill>
            <a:srgbClr val="FFFFFF"/>
          </a:solidFill>
          <a:ln w="25400">
            <a:solidFill>
              <a:srgbClr val="8064A2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pl-PL" sz="130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latin typeface="Calibri" pitchFamily="34" charset="0"/>
                <a:cs typeface="Arial" pitchFamily="34" charset="0"/>
              </a:rPr>
              <a:t>4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az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196752"/>
            <a:ext cx="3148489" cy="25782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Obraz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005064"/>
            <a:ext cx="2952328" cy="263624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Schemat blokowy: proces 78"/>
          <p:cNvSpPr>
            <a:spLocks noChangeArrowheads="1"/>
          </p:cNvSpPr>
          <p:nvPr/>
        </p:nvSpPr>
        <p:spPr bwMode="auto">
          <a:xfrm>
            <a:off x="6228184" y="4509120"/>
            <a:ext cx="1872208" cy="1820862"/>
          </a:xfrm>
          <a:prstGeom prst="flowChartProcess">
            <a:avLst/>
          </a:prstGeom>
          <a:solidFill>
            <a:srgbClr val="FFFFFF"/>
          </a:solidFill>
          <a:ln w="25400">
            <a:solidFill>
              <a:srgbClr val="8064A2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pl-PL" sz="13000" b="1" dirty="0" smtClean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Arial" pitchFamily="34" charset="0"/>
              </a:rPr>
              <a:t>8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683568" y="476672"/>
            <a:ext cx="37444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Policz, ile rybek jest na obrazku i dopasuj cyfrę.</a:t>
            </a:r>
            <a:endParaRPr lang="pl-PL" sz="28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chemat blokowy: proces 78"/>
          <p:cNvSpPr>
            <a:spLocks noChangeArrowheads="1"/>
          </p:cNvSpPr>
          <p:nvPr/>
        </p:nvSpPr>
        <p:spPr bwMode="auto">
          <a:xfrm>
            <a:off x="683568" y="2924944"/>
            <a:ext cx="1512168" cy="1224136"/>
          </a:xfrm>
          <a:prstGeom prst="flowChartProcess">
            <a:avLst/>
          </a:prstGeom>
          <a:solidFill>
            <a:srgbClr val="FFFFFF"/>
          </a:solidFill>
          <a:ln w="25400">
            <a:solidFill>
              <a:srgbClr val="8064A2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pl-PL" sz="130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latin typeface="Calibri" pitchFamily="34" charset="0"/>
                <a:cs typeface="Arial" pitchFamily="34" charset="0"/>
              </a:rPr>
              <a:t>6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az 3" descr="http://www.malawi-tanganjika.de/images/socolofi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869160"/>
            <a:ext cx="2160240" cy="16561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Obraz 4" descr="http://www.malawi-tanganjika.de/images/socolofi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924944"/>
            <a:ext cx="2029767" cy="136815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Obraz 5" descr="http://www.malawi-tanganjika.de/images/socolofi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60648"/>
            <a:ext cx="1872208" cy="158417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Obraz 6" descr="http://www.malawi-tanganjika.de/images/socolofi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941168"/>
            <a:ext cx="2160240" cy="17281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Obraz 7" descr="http://www.malawi-tanganjika.de/images/socolofi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869160"/>
            <a:ext cx="1885751" cy="13792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Obraz 8" descr="http://www.malawi-tanganjika.de/images/socolofi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764704"/>
            <a:ext cx="1944216" cy="15121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0" name="Schemat blokowy: proces 78"/>
          <p:cNvSpPr>
            <a:spLocks noChangeArrowheads="1"/>
          </p:cNvSpPr>
          <p:nvPr/>
        </p:nvSpPr>
        <p:spPr bwMode="auto">
          <a:xfrm>
            <a:off x="4427984" y="188640"/>
            <a:ext cx="1512168" cy="1584176"/>
          </a:xfrm>
          <a:prstGeom prst="flowChartProcess">
            <a:avLst/>
          </a:prstGeom>
          <a:solidFill>
            <a:srgbClr val="FFFFFF"/>
          </a:solidFill>
          <a:ln w="25400">
            <a:solidFill>
              <a:srgbClr val="8064A2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pl-PL" sz="130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latin typeface="Calibri" pitchFamily="34" charset="0"/>
                <a:cs typeface="Arial" pitchFamily="34" charset="0"/>
              </a:rPr>
              <a:t>3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1907704" y="1916832"/>
            <a:ext cx="37444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Policz, ile rybek jest na obrazku i dopasuj cyfrę.</a:t>
            </a:r>
            <a:endParaRPr lang="pl-PL" sz="28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chemat blokowy: proces 78"/>
          <p:cNvSpPr>
            <a:spLocks noChangeArrowheads="1"/>
          </p:cNvSpPr>
          <p:nvPr/>
        </p:nvSpPr>
        <p:spPr bwMode="auto">
          <a:xfrm>
            <a:off x="3491880" y="5013176"/>
            <a:ext cx="1584176" cy="1460822"/>
          </a:xfrm>
          <a:prstGeom prst="flowChartProcess">
            <a:avLst/>
          </a:prstGeom>
          <a:solidFill>
            <a:srgbClr val="FFFFFF"/>
          </a:solidFill>
          <a:ln w="25400">
            <a:solidFill>
              <a:srgbClr val="8064A2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pl-PL" sz="13000" b="1" dirty="0" smtClean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Arial" pitchFamily="34" charset="0"/>
              </a:rPr>
              <a:t>5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az 3" descr="RYBY!!!!!!!!!!KTO SIĘ ZNA? 4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221088"/>
            <a:ext cx="2088232" cy="21532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Obraz 4" descr="RYBY!!!!!!!!!!KTO SIĘ ZNA? 4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6672"/>
            <a:ext cx="1944216" cy="20162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Obraz 5" descr="RYBY!!!!!!!!!!KTO SIĘ ZNA? 4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988840"/>
            <a:ext cx="1800200" cy="23762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Obraz 6" descr="RYBY!!!!!!!!!!KTO SIĘ ZNA? 4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76672"/>
            <a:ext cx="2088232" cy="22252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Obraz 7" descr="RYBY!!!!!!!!!!KTO SIĘ ZNA? 4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573016"/>
            <a:ext cx="2160240" cy="25853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Schemat blokowy: proces 78"/>
          <p:cNvSpPr>
            <a:spLocks noChangeArrowheads="1"/>
          </p:cNvSpPr>
          <p:nvPr/>
        </p:nvSpPr>
        <p:spPr bwMode="auto">
          <a:xfrm>
            <a:off x="2987824" y="188640"/>
            <a:ext cx="1440160" cy="1512168"/>
          </a:xfrm>
          <a:prstGeom prst="flowChartProcess">
            <a:avLst/>
          </a:prstGeom>
          <a:solidFill>
            <a:srgbClr val="FFFFFF"/>
          </a:solidFill>
          <a:ln w="25400">
            <a:solidFill>
              <a:srgbClr val="8064A2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pl-PL" sz="13000" b="1" dirty="0" smtClean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Arial" pitchFamily="34" charset="0"/>
              </a:rPr>
              <a:t>2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179512" y="2564904"/>
            <a:ext cx="37444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Policz, ile rybek jest na obrazku i dopasuj cyfrę.</a:t>
            </a:r>
            <a:endParaRPr lang="pl-PL" sz="28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chemat blokowy: proces 78"/>
          <p:cNvSpPr>
            <a:spLocks noChangeArrowheads="1"/>
          </p:cNvSpPr>
          <p:nvPr/>
        </p:nvSpPr>
        <p:spPr bwMode="auto">
          <a:xfrm>
            <a:off x="1043608" y="4365104"/>
            <a:ext cx="1845370" cy="1820862"/>
          </a:xfrm>
          <a:prstGeom prst="flowChartProcess">
            <a:avLst/>
          </a:prstGeom>
          <a:solidFill>
            <a:srgbClr val="FFFFFF"/>
          </a:solidFill>
          <a:ln w="25400">
            <a:solidFill>
              <a:srgbClr val="8064A2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pl-PL" sz="13000" b="1" dirty="0" smtClean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Arial" pitchFamily="34" charset="0"/>
              </a:rPr>
              <a:t>3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az 3" descr="http://t2.gstatic.com/images?q=tbn:ANd9GcSzctZwSZUK9m8Gv6lFSg8GciM_KQfDcyyLHUYQJ6ElMwkxa7JbOsPHKcM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996952"/>
            <a:ext cx="3600400" cy="21997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Obraz 4" descr="http://t2.gstatic.com/images?q=tbn:ANd9GcSzctZwSZUK9m8Gv6lFSg8GciM_KQfDcyyLHUYQJ6ElMwkxa7JbOsPHKcM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76672"/>
            <a:ext cx="2513315" cy="19442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Obraz 5" descr="http://t2.gstatic.com/images?q=tbn:ANd9GcSzctZwSZUK9m8Gv6lFSg8GciM_KQfDcyyLHUYQJ6ElMwkxa7JbOsPHKcM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76672"/>
            <a:ext cx="2160240" cy="17351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Schemat blokowy: proces 78"/>
          <p:cNvSpPr>
            <a:spLocks noChangeArrowheads="1"/>
          </p:cNvSpPr>
          <p:nvPr/>
        </p:nvSpPr>
        <p:spPr bwMode="auto">
          <a:xfrm>
            <a:off x="251520" y="1916832"/>
            <a:ext cx="1728192" cy="1820862"/>
          </a:xfrm>
          <a:prstGeom prst="flowChartProcess">
            <a:avLst/>
          </a:prstGeom>
          <a:solidFill>
            <a:srgbClr val="FFFFFF"/>
          </a:solidFill>
          <a:ln w="25400">
            <a:solidFill>
              <a:srgbClr val="8064A2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pl-PL" sz="13000" b="1" dirty="0" smtClean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Arial" pitchFamily="34" charset="0"/>
              </a:rPr>
              <a:t>1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5004048" y="5301208"/>
            <a:ext cx="37444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Policz, ile rybek jest na obrazku i dopasuj cyfrę.</a:t>
            </a:r>
            <a:endParaRPr lang="pl-PL" sz="28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365104"/>
            <a:ext cx="2840593" cy="1916167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4" name="Obraz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836712"/>
            <a:ext cx="2952328" cy="2304256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5" name="Schemat blokowy: proces 78"/>
          <p:cNvSpPr>
            <a:spLocks noChangeArrowheads="1"/>
          </p:cNvSpPr>
          <p:nvPr/>
        </p:nvSpPr>
        <p:spPr bwMode="auto">
          <a:xfrm>
            <a:off x="6012160" y="2060848"/>
            <a:ext cx="1728192" cy="1748854"/>
          </a:xfrm>
          <a:prstGeom prst="flowChartProcess">
            <a:avLst/>
          </a:prstGeom>
          <a:solidFill>
            <a:srgbClr val="FFFFFF"/>
          </a:solidFill>
          <a:ln w="25400">
            <a:solidFill>
              <a:srgbClr val="8064A2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pl-PL" sz="13000" b="1" dirty="0" smtClean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Arial" pitchFamily="34" charset="0"/>
              </a:rPr>
              <a:t>4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Schemat blokowy: proces 78"/>
          <p:cNvSpPr>
            <a:spLocks noChangeArrowheads="1"/>
          </p:cNvSpPr>
          <p:nvPr/>
        </p:nvSpPr>
        <p:spPr bwMode="auto">
          <a:xfrm>
            <a:off x="1115616" y="4437112"/>
            <a:ext cx="1728192" cy="1820862"/>
          </a:xfrm>
          <a:prstGeom prst="flowChartProcess">
            <a:avLst/>
          </a:prstGeom>
          <a:solidFill>
            <a:srgbClr val="FFFFFF"/>
          </a:solidFill>
          <a:ln w="25400">
            <a:solidFill>
              <a:srgbClr val="8064A2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pl-PL" sz="130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latin typeface="Calibri" pitchFamily="34" charset="0"/>
                <a:cs typeface="Arial" pitchFamily="34" charset="0"/>
              </a:rPr>
              <a:t>3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4716016" y="332656"/>
            <a:ext cx="37444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Policz, ile rybek jest na obrazku i dopasuj cyfrę.</a:t>
            </a:r>
            <a:endParaRPr lang="pl-PL" sz="28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nergetyczny">
  <a:themeElements>
    <a:clrScheme name="Przesileni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Energetyczny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Energetyczny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liczymy rybki</Template>
  <TotalTime>0</TotalTime>
  <Words>616</Words>
  <Application>Microsoft Office PowerPoint</Application>
  <PresentationFormat>Pokaz na ekranie (4:3)</PresentationFormat>
  <Paragraphs>104</Paragraphs>
  <Slides>25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25</vt:i4>
      </vt:variant>
    </vt:vector>
  </HeadingPairs>
  <TitlesOfParts>
    <vt:vector size="32" baseType="lpstr">
      <vt:lpstr>Arial</vt:lpstr>
      <vt:lpstr>Calibri</vt:lpstr>
      <vt:lpstr>Century Gothic</vt:lpstr>
      <vt:lpstr>Times New Roman</vt:lpstr>
      <vt:lpstr>Verdana</vt:lpstr>
      <vt:lpstr>Wingdings 2</vt:lpstr>
      <vt:lpstr>Energetyczny</vt:lpstr>
      <vt:lpstr>Zabawy matematyczne dla dzieci 4 - 5 letnich (liczymy rybki) 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Ile teraz mamy ryb w zbiorze? W którym jest więcej ryb? A w którym jest więcej obrazków? Połóżmy na zbiorach kartonik z cyfrą oznaczającą liczbę ryb. </vt:lpstr>
      <vt:lpstr>Ile teraz mamy ryb w zbiorze? W którym jest więcej ryb? A w którym jest więcej obrazków? Połóżmy na zbiorach kartonik z cyfrą oznaczającą liczbę ryb. </vt:lpstr>
      <vt:lpstr>Prezentacja programu PowerPoint</vt:lpstr>
      <vt:lpstr>Zabawa – liczymy rybki: Przypominamy nazwy cyfr, zanim zaczniemy zabawę.  Policz, ile rybek jest na obrazku i dopasuj cyfrę. </vt:lpstr>
      <vt:lpstr>Zabawa – liczymy rybki: Przypominamy nazwy cyfr, zanim zaczniemy zabawę.  Policz, ile rybek jest na obrazku i dopasuj cyfrę.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Zabawy matematyczne dla dzieci 4 - 5 letnich (liczymy rybki)  </dc:title>
  <dc:creator>user</dc:creator>
  <cp:lastModifiedBy>user</cp:lastModifiedBy>
  <cp:revision>1</cp:revision>
  <dcterms:created xsi:type="dcterms:W3CDTF">2018-04-05T05:39:17Z</dcterms:created>
  <dcterms:modified xsi:type="dcterms:W3CDTF">2018-04-05T05:39:47Z</dcterms:modified>
</cp:coreProperties>
</file>